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2"/>
  </p:notesMasterIdLst>
  <p:sldIdLst>
    <p:sldId id="256" r:id="rId2"/>
    <p:sldId id="306" r:id="rId3"/>
    <p:sldId id="310" r:id="rId4"/>
    <p:sldId id="345" r:id="rId5"/>
    <p:sldId id="346" r:id="rId6"/>
    <p:sldId id="347" r:id="rId7"/>
    <p:sldId id="344" r:id="rId8"/>
    <p:sldId id="376" r:id="rId9"/>
    <p:sldId id="341" r:id="rId10"/>
    <p:sldId id="343" r:id="rId11"/>
    <p:sldId id="350" r:id="rId12"/>
    <p:sldId id="312" r:id="rId13"/>
    <p:sldId id="342" r:id="rId14"/>
    <p:sldId id="313" r:id="rId15"/>
    <p:sldId id="314" r:id="rId16"/>
    <p:sldId id="315" r:id="rId17"/>
    <p:sldId id="316" r:id="rId18"/>
    <p:sldId id="317" r:id="rId19"/>
    <p:sldId id="318" r:id="rId20"/>
    <p:sldId id="319" r:id="rId21"/>
    <p:sldId id="320" r:id="rId22"/>
    <p:sldId id="362" r:id="rId23"/>
    <p:sldId id="311" r:id="rId24"/>
    <p:sldId id="340" r:id="rId25"/>
    <p:sldId id="321" r:id="rId26"/>
    <p:sldId id="324" r:id="rId27"/>
    <p:sldId id="339" r:id="rId28"/>
    <p:sldId id="305" r:id="rId29"/>
    <p:sldId id="322" r:id="rId30"/>
    <p:sldId id="323" r:id="rId31"/>
    <p:sldId id="359" r:id="rId32"/>
    <p:sldId id="326" r:id="rId33"/>
    <p:sldId id="363" r:id="rId34"/>
    <p:sldId id="358" r:id="rId35"/>
    <p:sldId id="360" r:id="rId36"/>
    <p:sldId id="304" r:id="rId37"/>
    <p:sldId id="361" r:id="rId38"/>
    <p:sldId id="356" r:id="rId39"/>
    <p:sldId id="370" r:id="rId40"/>
    <p:sldId id="357" r:id="rId41"/>
    <p:sldId id="368" r:id="rId42"/>
    <p:sldId id="352" r:id="rId43"/>
    <p:sldId id="364" r:id="rId44"/>
    <p:sldId id="365" r:id="rId45"/>
    <p:sldId id="374" r:id="rId46"/>
    <p:sldId id="375" r:id="rId47"/>
    <p:sldId id="354" r:id="rId48"/>
    <p:sldId id="355" r:id="rId49"/>
    <p:sldId id="367" r:id="rId50"/>
    <p:sldId id="369" r:id="rId51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139982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1pPr>
    <a:lvl2pPr marL="0" marR="0" indent="0" algn="l" defTabSz="139982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2pPr>
    <a:lvl3pPr marL="0" marR="0" indent="0" algn="l" defTabSz="139982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3pPr>
    <a:lvl4pPr marL="0" marR="0" indent="0" algn="l" defTabSz="139982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4pPr>
    <a:lvl5pPr marL="0" marR="0" indent="0" algn="l" defTabSz="139982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5pPr>
    <a:lvl6pPr marL="0" marR="0" indent="0" algn="l" defTabSz="139982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6pPr>
    <a:lvl7pPr marL="0" marR="0" indent="0" algn="l" defTabSz="139982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7pPr>
    <a:lvl8pPr marL="0" marR="0" indent="0" algn="l" defTabSz="139982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8pPr>
    <a:lvl9pPr marL="0" marR="0" indent="0" algn="l" defTabSz="139982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296723155@qq.com" initials="2" lastIdx="1" clrIdx="0">
    <p:extLst>
      <p:ext uri="{19B8F6BF-5375-455C-9EA6-DF929625EA0E}">
        <p15:presenceInfo xmlns:p15="http://schemas.microsoft.com/office/powerpoint/2012/main" userId="c980c3caabde31b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/>
      <a:tcStyle>
        <a:tcBdr/>
        <a:fill>
          <a:solidFill>
            <a:srgbClr val="E8ECF4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/>
      <a:tcStyle>
        <a:tcBdr/>
        <a:fill>
          <a:solidFill>
            <a:srgbClr val="EFF3E9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/>
      <a:tcStyle>
        <a:tcBdr/>
        <a:fill>
          <a:solidFill>
            <a:srgbClr val="FDEE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429" autoAdjust="0"/>
    <p:restoredTop sz="76344" autoAdjust="0"/>
  </p:normalViewPr>
  <p:slideViewPr>
    <p:cSldViewPr snapToGrid="0">
      <p:cViewPr varScale="1">
        <p:scale>
          <a:sx n="56" d="100"/>
          <a:sy n="56" d="100"/>
        </p:scale>
        <p:origin x="27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commentAuthors" Target="commentAuthor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81" name="Shape 81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1399822" latinLnBrk="0">
      <a:defRPr>
        <a:latin typeface="+mj-lt"/>
        <a:ea typeface="+mj-ea"/>
        <a:cs typeface="+mj-cs"/>
        <a:sym typeface="Calibri"/>
      </a:defRPr>
    </a:lvl1pPr>
    <a:lvl2pPr indent="228600" defTabSz="1399822" latinLnBrk="0">
      <a:defRPr>
        <a:latin typeface="+mj-lt"/>
        <a:ea typeface="+mj-ea"/>
        <a:cs typeface="+mj-cs"/>
        <a:sym typeface="Calibri"/>
      </a:defRPr>
    </a:lvl2pPr>
    <a:lvl3pPr indent="457200" defTabSz="1399822" latinLnBrk="0">
      <a:defRPr>
        <a:latin typeface="+mj-lt"/>
        <a:ea typeface="+mj-ea"/>
        <a:cs typeface="+mj-cs"/>
        <a:sym typeface="Calibri"/>
      </a:defRPr>
    </a:lvl3pPr>
    <a:lvl4pPr indent="685800" defTabSz="1399822" latinLnBrk="0">
      <a:defRPr>
        <a:latin typeface="+mj-lt"/>
        <a:ea typeface="+mj-ea"/>
        <a:cs typeface="+mj-cs"/>
        <a:sym typeface="Calibri"/>
      </a:defRPr>
    </a:lvl4pPr>
    <a:lvl5pPr indent="914400" defTabSz="1399822" latinLnBrk="0">
      <a:defRPr>
        <a:latin typeface="+mj-lt"/>
        <a:ea typeface="+mj-ea"/>
        <a:cs typeface="+mj-cs"/>
        <a:sym typeface="Calibri"/>
      </a:defRPr>
    </a:lvl5pPr>
    <a:lvl6pPr indent="1143000" defTabSz="1399822" latinLnBrk="0">
      <a:defRPr>
        <a:latin typeface="+mj-lt"/>
        <a:ea typeface="+mj-ea"/>
        <a:cs typeface="+mj-cs"/>
        <a:sym typeface="Calibri"/>
      </a:defRPr>
    </a:lvl6pPr>
    <a:lvl7pPr indent="1371600" defTabSz="1399822" latinLnBrk="0">
      <a:defRPr>
        <a:latin typeface="+mj-lt"/>
        <a:ea typeface="+mj-ea"/>
        <a:cs typeface="+mj-cs"/>
        <a:sym typeface="Calibri"/>
      </a:defRPr>
    </a:lvl7pPr>
    <a:lvl8pPr indent="1600200" defTabSz="1399822" latinLnBrk="0">
      <a:defRPr>
        <a:latin typeface="+mj-lt"/>
        <a:ea typeface="+mj-ea"/>
        <a:cs typeface="+mj-cs"/>
        <a:sym typeface="Calibri"/>
      </a:defRPr>
    </a:lvl8pPr>
    <a:lvl9pPr indent="1828800" defTabSz="1399822" latinLnBrk="0">
      <a:defRPr>
        <a:latin typeface="+mj-lt"/>
        <a:ea typeface="+mj-ea"/>
        <a:cs typeface="+mj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/>
              <a:t>正样本是选取</a:t>
            </a:r>
            <a:r>
              <a:rPr kumimoji="1" lang="en-US" altLang="zh-CN"/>
              <a:t>2017</a:t>
            </a:r>
            <a:r>
              <a:rPr kumimoji="1" lang="zh-CN" altLang="en-US"/>
              <a:t>年和</a:t>
            </a:r>
            <a:r>
              <a:rPr kumimoji="1" lang="en-US" altLang="zh-CN"/>
              <a:t>2016</a:t>
            </a:r>
            <a:r>
              <a:rPr kumimoji="1" lang="zh-CN" altLang="en-US"/>
              <a:t>年全年 </a:t>
            </a:r>
            <a:r>
              <a:rPr kumimoji="1" lang="en-US" altLang="zh-CN"/>
              <a:t>ST4000DM000</a:t>
            </a:r>
            <a:r>
              <a:rPr kumimoji="1" lang="zh-CN" altLang="en-US"/>
              <a:t> 型号的，选好之后，打乱顺序的</a:t>
            </a:r>
            <a:endParaRPr kumimoji="1" lang="en-US" altLang="zh-CN"/>
          </a:p>
          <a:p>
            <a:r>
              <a:rPr kumimoji="1" lang="zh-CN" altLang="en-US"/>
              <a:t>负样本</a:t>
            </a:r>
            <a:r>
              <a:rPr kumimoji="1" lang="en-US" altLang="zh-CN"/>
              <a:t>2016</a:t>
            </a:r>
            <a:r>
              <a:rPr kumimoji="1" lang="zh-CN" altLang="en-US"/>
              <a:t>年和</a:t>
            </a:r>
            <a:r>
              <a:rPr kumimoji="1" lang="en-US" altLang="zh-CN"/>
              <a:t>2017</a:t>
            </a:r>
            <a:r>
              <a:rPr kumimoji="1" lang="zh-CN" altLang="en-US"/>
              <a:t>年是每天随机抽取一些的</a:t>
            </a:r>
            <a:r>
              <a:rPr kumimoji="1" lang="en-US" altLang="zh-CN"/>
              <a:t>40</a:t>
            </a:r>
            <a:r>
              <a:rPr kumimoji="1" lang="zh-CN" altLang="en-US"/>
              <a:t>个，然后打乱顺序。取了前</a:t>
            </a:r>
            <a:r>
              <a:rPr kumimoji="1" lang="en-US" altLang="zh-CN"/>
              <a:t>5815</a:t>
            </a:r>
            <a:r>
              <a:rPr kumimoji="1" lang="zh-CN" altLang="en-US"/>
              <a:t>个</a:t>
            </a:r>
            <a:r>
              <a:rPr kumimoji="1" lang="en-US" altLang="zh-CN"/>
              <a:t>(</a:t>
            </a:r>
            <a:r>
              <a:rPr kumimoji="1" lang="zh-CN" altLang="en-US"/>
              <a:t>这个是随便选的数，感觉负样本是正样本的</a:t>
            </a:r>
            <a:r>
              <a:rPr kumimoji="1" lang="en-US" altLang="zh-CN"/>
              <a:t>5</a:t>
            </a:r>
            <a:r>
              <a:rPr kumimoji="1" lang="zh-CN" altLang="en-US"/>
              <a:t>倍够训练了</a:t>
            </a:r>
            <a:r>
              <a:rPr kumimoji="1" lang="en-US" altLang="zh-CN"/>
              <a:t>)</a:t>
            </a:r>
          </a:p>
          <a:p>
            <a:r>
              <a:rPr kumimoji="1" lang="zh-CN" altLang="en-US"/>
              <a:t>当时选取时，参照的事</a:t>
            </a:r>
            <a:r>
              <a:rPr kumimoji="1" lang="en-US" altLang="zh-CN"/>
              <a:t>backblaze</a:t>
            </a:r>
            <a:r>
              <a:rPr kumimoji="1" lang="zh-CN" altLang="en-US"/>
              <a:t>上给出的</a:t>
            </a:r>
            <a:r>
              <a:rPr kumimoji="1" lang="en-US" altLang="zh-CN"/>
              <a:t>5</a:t>
            </a:r>
            <a:r>
              <a:rPr kumimoji="1" lang="zh-CN" altLang="en-US"/>
              <a:t>个建议属性，但这</a:t>
            </a:r>
            <a:r>
              <a:rPr kumimoji="1" lang="en-US" altLang="zh-CN"/>
              <a:t>5</a:t>
            </a:r>
            <a:r>
              <a:rPr kumimoji="1" lang="zh-CN" altLang="en-US"/>
              <a:t>个建议属性，有一些有空缺值，如果选取接近</a:t>
            </a:r>
            <a:r>
              <a:rPr kumimoji="1" lang="en-US" altLang="zh-CN"/>
              <a:t>6000</a:t>
            </a:r>
            <a:r>
              <a:rPr kumimoji="1" lang="zh-CN" altLang="en-US"/>
              <a:t>个，舍弃所有空缺值后，正负样本接近</a:t>
            </a:r>
            <a:r>
              <a:rPr kumimoji="1" lang="en-US" altLang="zh-CN"/>
              <a:t>1</a:t>
            </a:r>
            <a:r>
              <a:rPr kumimoji="1" lang="zh-CN" altLang="en-US"/>
              <a:t>比</a:t>
            </a:r>
            <a:r>
              <a:rPr kumimoji="1" lang="en-US" altLang="zh-CN"/>
              <a:t>1</a:t>
            </a:r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250514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800" b="1" dirty="0">
                <a:solidFill>
                  <a:prstClr val="black"/>
                </a:solidFill>
              </a:rPr>
              <a:t>201. </a:t>
            </a:r>
            <a:r>
              <a:rPr lang="zh-CN" altLang="en-US" sz="1800" b="1" dirty="0">
                <a:solidFill>
                  <a:prstClr val="black"/>
                </a:solidFill>
              </a:rPr>
              <a:t>记录脱轨错误。（越小越好）</a:t>
            </a:r>
            <a:endParaRPr lang="en-US" altLang="zh-CN" sz="1800" b="1" dirty="0">
              <a:solidFill>
                <a:prstClr val="black"/>
              </a:solidFill>
            </a:endParaRPr>
          </a:p>
          <a:p>
            <a:r>
              <a:rPr lang="en-US" altLang="zh-CN" sz="1800" b="1" dirty="0">
                <a:solidFill>
                  <a:prstClr val="black"/>
                </a:solidFill>
              </a:rPr>
              <a:t>220. </a:t>
            </a:r>
            <a:r>
              <a:rPr lang="zh-CN" altLang="en-US" sz="1800" b="1" dirty="0">
                <a:solidFill>
                  <a:prstClr val="black"/>
                </a:solidFill>
              </a:rPr>
              <a:t>记录盘体由于冲击或温度导致偏离主轴的相对距离。（越小越好）</a:t>
            </a:r>
            <a:endParaRPr lang="en-US" altLang="zh-CN" sz="1800" b="1" dirty="0">
              <a:solidFill>
                <a:prstClr val="black"/>
              </a:solidFill>
            </a:endParaRPr>
          </a:p>
          <a:p>
            <a:r>
              <a:rPr lang="en-US" altLang="zh-CN" sz="1800" b="1" dirty="0">
                <a:solidFill>
                  <a:prstClr val="black"/>
                </a:solidFill>
              </a:rPr>
              <a:t>222. </a:t>
            </a:r>
            <a:r>
              <a:rPr lang="zh-CN" altLang="en-US" sz="1800" b="1" dirty="0">
                <a:solidFill>
                  <a:prstClr val="black"/>
                </a:solidFill>
              </a:rPr>
              <a:t>数据读取时所花费的时间。（磁头移动时间）</a:t>
            </a:r>
            <a:endParaRPr lang="en-US" altLang="zh-CN" sz="1800" b="1" dirty="0">
              <a:solidFill>
                <a:prstClr val="black"/>
              </a:solidFill>
            </a:endParaRPr>
          </a:p>
          <a:p>
            <a:r>
              <a:rPr lang="en-US" altLang="zh-CN" sz="1800" b="1" dirty="0">
                <a:solidFill>
                  <a:prstClr val="black"/>
                </a:solidFill>
              </a:rPr>
              <a:t>223. </a:t>
            </a:r>
            <a:r>
              <a:rPr lang="zh-CN" altLang="en-US" sz="1800" b="1" dirty="0">
                <a:solidFill>
                  <a:prstClr val="black"/>
                </a:solidFill>
              </a:rPr>
              <a:t>磁头改变位置时所需时间。</a:t>
            </a:r>
            <a:endParaRPr lang="en-US" altLang="zh-CN" sz="1800" b="1" dirty="0">
              <a:solidFill>
                <a:prstClr val="black"/>
              </a:solidFill>
            </a:endParaRPr>
          </a:p>
          <a:p>
            <a:r>
              <a:rPr lang="en-US" altLang="zh-CN" sz="1800" b="1" dirty="0">
                <a:solidFill>
                  <a:prstClr val="black"/>
                </a:solidFill>
              </a:rPr>
              <a:t>224. </a:t>
            </a:r>
            <a:r>
              <a:rPr lang="zh-CN" altLang="en-US" sz="1800" b="1" dirty="0">
                <a:solidFill>
                  <a:prstClr val="black"/>
                </a:solidFill>
              </a:rPr>
              <a:t>读写时由于机械摩擦产生的阻力。（越小越好）</a:t>
            </a:r>
            <a:endParaRPr lang="en-US" altLang="zh-CN" sz="1800" b="1" dirty="0">
              <a:solidFill>
                <a:prstClr val="black"/>
              </a:solidFill>
            </a:endParaRPr>
          </a:p>
          <a:p>
            <a:r>
              <a:rPr lang="en-US" altLang="zh-CN" sz="1800" b="1" dirty="0">
                <a:solidFill>
                  <a:prstClr val="black"/>
                </a:solidFill>
              </a:rPr>
              <a:t>225.</a:t>
            </a:r>
            <a:r>
              <a:rPr lang="zh-CN" altLang="en-US" sz="1800" b="1" dirty="0">
                <a:solidFill>
                  <a:prstClr val="black"/>
                </a:solidFill>
              </a:rPr>
              <a:t> 总负载周期计数。（越小越好）</a:t>
            </a:r>
            <a:endParaRPr lang="en-US" altLang="zh-CN" sz="1800" b="1" dirty="0">
              <a:solidFill>
                <a:prstClr val="black"/>
              </a:solidFill>
            </a:endParaRPr>
          </a:p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415624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800" b="1" dirty="0">
                <a:solidFill>
                  <a:prstClr val="black"/>
                </a:solidFill>
              </a:rPr>
              <a:t>226.</a:t>
            </a:r>
            <a:r>
              <a:rPr lang="zh-CN" altLang="en-US" sz="1800" b="1" dirty="0">
                <a:solidFill>
                  <a:prstClr val="black"/>
                </a:solidFill>
              </a:rPr>
              <a:t> 磁头加载所需总时间。</a:t>
            </a:r>
            <a:endParaRPr lang="en-US" altLang="zh-CN" sz="1800" b="1" dirty="0">
              <a:solidFill>
                <a:prstClr val="black"/>
              </a:solidFill>
            </a:endParaRPr>
          </a:p>
          <a:p>
            <a:r>
              <a:rPr lang="en-US" altLang="zh-CN" sz="1800" b="1" dirty="0">
                <a:solidFill>
                  <a:prstClr val="black"/>
                </a:solidFill>
              </a:rPr>
              <a:t>240.</a:t>
            </a:r>
            <a:r>
              <a:rPr lang="zh-CN" altLang="en-US" sz="1800" b="1" dirty="0">
                <a:solidFill>
                  <a:prstClr val="black"/>
                </a:solidFill>
              </a:rPr>
              <a:t> 磁头处于定位中的时间。</a:t>
            </a:r>
            <a:endParaRPr lang="en-US" altLang="zh-CN" sz="1800" b="1" dirty="0">
              <a:solidFill>
                <a:prstClr val="black"/>
              </a:solidFill>
            </a:endParaRPr>
          </a:p>
          <a:p>
            <a:r>
              <a:rPr lang="en-US" altLang="zh-CN" sz="1800" b="1" dirty="0">
                <a:solidFill>
                  <a:prstClr val="black"/>
                </a:solidFill>
              </a:rPr>
              <a:t>241.</a:t>
            </a:r>
            <a:r>
              <a:rPr lang="zh-CN" altLang="en-US" sz="1800" b="1" dirty="0">
                <a:solidFill>
                  <a:prstClr val="black"/>
                </a:solidFill>
              </a:rPr>
              <a:t> </a:t>
            </a:r>
            <a:r>
              <a:rPr lang="en-US" altLang="zh-CN" sz="1800" b="1" dirty="0">
                <a:solidFill>
                  <a:prstClr val="black"/>
                </a:solidFill>
              </a:rPr>
              <a:t>LBA</a:t>
            </a:r>
            <a:r>
              <a:rPr lang="zh-CN" altLang="en-US" sz="1800" b="1" dirty="0">
                <a:solidFill>
                  <a:prstClr val="black"/>
                </a:solidFill>
              </a:rPr>
              <a:t>（</a:t>
            </a:r>
            <a:r>
              <a:rPr lang="en-US" altLang="zh-CN" sz="1800" b="1" dirty="0">
                <a:solidFill>
                  <a:prstClr val="black"/>
                </a:solidFill>
              </a:rPr>
              <a:t>Logical Block Address</a:t>
            </a:r>
            <a:r>
              <a:rPr lang="zh-CN" altLang="en-US" sz="1800" b="1" dirty="0">
                <a:solidFill>
                  <a:prstClr val="black"/>
                </a:solidFill>
              </a:rPr>
              <a:t> 逻辑区块地址）写入总数计数。</a:t>
            </a:r>
            <a:endParaRPr lang="en-US" altLang="zh-CN" sz="1800" b="1" dirty="0">
              <a:solidFill>
                <a:prstClr val="black"/>
              </a:solidFill>
            </a:endParaRPr>
          </a:p>
          <a:p>
            <a:r>
              <a:rPr lang="en-US" altLang="zh-CN" sz="1800" b="1" dirty="0">
                <a:solidFill>
                  <a:prstClr val="black"/>
                </a:solidFill>
              </a:rPr>
              <a:t>242.</a:t>
            </a:r>
            <a:r>
              <a:rPr lang="zh-CN" altLang="en-US" sz="1800" b="1" dirty="0">
                <a:solidFill>
                  <a:prstClr val="black"/>
                </a:solidFill>
              </a:rPr>
              <a:t> </a:t>
            </a:r>
            <a:r>
              <a:rPr lang="en-US" altLang="zh-CN" sz="1800" b="1" dirty="0">
                <a:solidFill>
                  <a:prstClr val="black"/>
                </a:solidFill>
              </a:rPr>
              <a:t>LBA</a:t>
            </a:r>
            <a:r>
              <a:rPr lang="zh-CN" altLang="en-US" sz="1800" b="1" dirty="0">
                <a:solidFill>
                  <a:prstClr val="black"/>
                </a:solidFill>
              </a:rPr>
              <a:t>读取总数计数。</a:t>
            </a:r>
            <a:endParaRPr lang="en-US" altLang="zh-CN" sz="1800" b="1" dirty="0">
              <a:solidFill>
                <a:prstClr val="black"/>
              </a:solidFill>
            </a:endParaRPr>
          </a:p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517778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139982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b="1" dirty="0">
                <a:solidFill>
                  <a:prstClr val="black"/>
                </a:solidFill>
              </a:rPr>
              <a:t>250.</a:t>
            </a:r>
            <a:r>
              <a:rPr lang="zh-CN" altLang="en-US" sz="1800" b="1" dirty="0">
                <a:solidFill>
                  <a:prstClr val="black"/>
                </a:solidFill>
              </a:rPr>
              <a:t> 从磁盘读取时的错误计数。（越小越好）</a:t>
            </a:r>
            <a:endParaRPr lang="en-US" altLang="zh-CN" sz="1800" b="1" dirty="0">
              <a:solidFill>
                <a:prstClr val="black"/>
              </a:solidFill>
            </a:endParaRPr>
          </a:p>
          <a:p>
            <a:r>
              <a:rPr lang="en-US" altLang="zh-CN" sz="1800" b="1" dirty="0">
                <a:solidFill>
                  <a:prstClr val="black"/>
                </a:solidFill>
              </a:rPr>
              <a:t>251.</a:t>
            </a:r>
            <a:r>
              <a:rPr lang="zh-CN" altLang="en-US" sz="1800" b="1" dirty="0">
                <a:solidFill>
                  <a:prstClr val="black"/>
                </a:solidFill>
              </a:rPr>
              <a:t> 剩余空闲块与总空闲块的百分比。</a:t>
            </a:r>
            <a:endParaRPr lang="en-US" altLang="zh-CN" sz="1800" b="1" dirty="0">
              <a:solidFill>
                <a:prstClr val="black"/>
              </a:solidFill>
            </a:endParaRPr>
          </a:p>
          <a:p>
            <a:r>
              <a:rPr lang="en-US" altLang="zh-CN" sz="1800" b="1" dirty="0">
                <a:solidFill>
                  <a:prstClr val="black"/>
                </a:solidFill>
              </a:rPr>
              <a:t>252.</a:t>
            </a:r>
            <a:r>
              <a:rPr lang="zh-CN" altLang="en-US" sz="1800" b="1" dirty="0">
                <a:solidFill>
                  <a:prstClr val="black"/>
                </a:solidFill>
              </a:rPr>
              <a:t> 自生产初始化起，累计监测到的总共坏的闪存块数。</a:t>
            </a:r>
            <a:endParaRPr lang="en-US" altLang="zh-CN" sz="1800" b="1" dirty="0">
              <a:solidFill>
                <a:prstClr val="black"/>
              </a:solidFill>
            </a:endParaRPr>
          </a:p>
          <a:p>
            <a:r>
              <a:rPr lang="en-US" altLang="zh-CN" sz="1800" b="1" dirty="0">
                <a:solidFill>
                  <a:prstClr val="black"/>
                </a:solidFill>
              </a:rPr>
              <a:t>254.</a:t>
            </a:r>
            <a:r>
              <a:rPr lang="zh-CN" altLang="en-US" sz="1800" b="1" dirty="0">
                <a:solidFill>
                  <a:prstClr val="black"/>
                </a:solidFill>
              </a:rPr>
              <a:t> “自由落体事件”检测计数。（越小越好）</a:t>
            </a:r>
            <a:endParaRPr lang="en-US" altLang="zh-CN" sz="1800" b="1" dirty="0">
              <a:solidFill>
                <a:prstClr val="black"/>
              </a:solidFill>
            </a:endParaRPr>
          </a:p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847149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1,4,5,7,9,12,183,184,187,188,189,190,192,193,194,197,198,199,240,241,242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58780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139982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b="1" dirty="0">
                <a:solidFill>
                  <a:prstClr val="black"/>
                </a:solidFill>
              </a:rPr>
              <a:t>4.</a:t>
            </a:r>
            <a:r>
              <a:rPr lang="zh-CN" altLang="en-US" sz="1800" b="1" dirty="0">
                <a:solidFill>
                  <a:prstClr val="black"/>
                </a:solidFill>
              </a:rPr>
              <a:t> 一个盘片启动关闭周期的统计值，只有硬盘从完全断电中启动或从睡眠模式恢复，盘片主轴电机被启动时才会记一次数。（越小越好）</a:t>
            </a:r>
            <a:endParaRPr lang="en-US" altLang="zh-CN" sz="1800" b="1" dirty="0">
              <a:solidFill>
                <a:prstClr val="black"/>
              </a:solidFill>
            </a:endParaRPr>
          </a:p>
          <a:p>
            <a:pPr marL="0" marR="0" lvl="0" indent="0" defTabSz="139982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b="1" dirty="0">
                <a:solidFill>
                  <a:prstClr val="black"/>
                </a:solidFill>
              </a:rPr>
              <a:t>9. </a:t>
            </a:r>
            <a:r>
              <a:rPr lang="zh-CN" altLang="en-US" sz="1800" b="1" dirty="0">
                <a:solidFill>
                  <a:prstClr val="black"/>
                </a:solidFill>
              </a:rPr>
              <a:t>硬盘自出厂以来加电启动的统计时间。（越小越好）</a:t>
            </a:r>
            <a:endParaRPr lang="en-US" altLang="zh-CN" sz="1800" b="1" dirty="0">
              <a:solidFill>
                <a:prstClr val="black"/>
              </a:solidFill>
            </a:endParaRPr>
          </a:p>
          <a:p>
            <a:pPr marL="0" marR="0" lvl="0" indent="0" defTabSz="139982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b="1" dirty="0">
                <a:solidFill>
                  <a:prstClr val="black"/>
                </a:solidFill>
              </a:rPr>
              <a:t>12.</a:t>
            </a:r>
            <a:r>
              <a:rPr lang="zh-CN" altLang="en-US" sz="1800" b="1" dirty="0">
                <a:solidFill>
                  <a:prstClr val="black"/>
                </a:solidFill>
              </a:rPr>
              <a:t> 硬盘电源充分开</a:t>
            </a:r>
            <a:r>
              <a:rPr lang="en-US" altLang="zh-CN" sz="1800" b="1" dirty="0">
                <a:solidFill>
                  <a:prstClr val="black"/>
                </a:solidFill>
              </a:rPr>
              <a:t>/</a:t>
            </a:r>
            <a:r>
              <a:rPr lang="zh-CN" altLang="en-US" sz="1800" b="1" dirty="0">
                <a:solidFill>
                  <a:prstClr val="black"/>
                </a:solidFill>
              </a:rPr>
              <a:t>关循环计数。</a:t>
            </a:r>
            <a:endParaRPr lang="en-US" altLang="zh-CN" sz="1800" b="1" dirty="0">
              <a:solidFill>
                <a:prstClr val="black"/>
              </a:solidFill>
            </a:endParaRPr>
          </a:p>
          <a:p>
            <a:pPr marL="0" marR="0" lvl="0" indent="0" defTabSz="139982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b="1" dirty="0">
                <a:solidFill>
                  <a:prstClr val="black"/>
                </a:solidFill>
              </a:rPr>
              <a:t>183. </a:t>
            </a:r>
            <a:r>
              <a:rPr lang="zh-CN" altLang="en-US" sz="1800" b="1" dirty="0">
                <a:solidFill>
                  <a:prstClr val="black"/>
                </a:solidFill>
              </a:rPr>
              <a:t>记录由于兼容问题导致降低</a:t>
            </a:r>
            <a:r>
              <a:rPr lang="en-US" altLang="zh-CN" sz="1800" b="1" dirty="0">
                <a:solidFill>
                  <a:prstClr val="black"/>
                </a:solidFill>
              </a:rPr>
              <a:t>SATA</a:t>
            </a:r>
            <a:r>
              <a:rPr lang="zh-CN" altLang="en-US" sz="1800" b="1" dirty="0">
                <a:solidFill>
                  <a:prstClr val="black"/>
                </a:solidFill>
              </a:rPr>
              <a:t>传输级别运行的计数。</a:t>
            </a:r>
            <a:endParaRPr lang="en-US" altLang="zh-CN" sz="1800" b="1" dirty="0">
              <a:solidFill>
                <a:prstClr val="black"/>
              </a:solidFill>
            </a:endParaRPr>
          </a:p>
          <a:p>
            <a:pPr marL="0" marR="0" lvl="0" indent="0" defTabSz="139982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b="1" dirty="0">
                <a:solidFill>
                  <a:prstClr val="black"/>
                </a:solidFill>
              </a:rPr>
              <a:t>192. </a:t>
            </a:r>
            <a:r>
              <a:rPr lang="zh-CN" altLang="en-US" sz="1800" b="1" dirty="0">
                <a:solidFill>
                  <a:prstClr val="black"/>
                </a:solidFill>
              </a:rPr>
              <a:t>计量磁头在没有加电时不移进硬盘的值。（越小越好）</a:t>
            </a:r>
            <a:endParaRPr lang="en-US" altLang="zh-CN" sz="1800" b="1" dirty="0">
              <a:solidFill>
                <a:prstClr val="black"/>
              </a:solidFill>
            </a:endParaRPr>
          </a:p>
          <a:p>
            <a:pPr marL="0" marR="0" lvl="0" indent="0" defTabSz="139982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b="1" dirty="0">
                <a:solidFill>
                  <a:prstClr val="black"/>
                </a:solidFill>
              </a:rPr>
              <a:t>199. </a:t>
            </a:r>
            <a:r>
              <a:rPr lang="zh-CN" altLang="en-US" sz="1800" b="1" dirty="0">
                <a:solidFill>
                  <a:prstClr val="black"/>
                </a:solidFill>
              </a:rPr>
              <a:t>记录硬盘通讯时发生的</a:t>
            </a:r>
            <a:r>
              <a:rPr lang="en-US" altLang="zh-CN" sz="1800" b="1" dirty="0">
                <a:solidFill>
                  <a:prstClr val="black"/>
                </a:solidFill>
              </a:rPr>
              <a:t>CRC</a:t>
            </a:r>
            <a:r>
              <a:rPr lang="zh-CN" altLang="en-US" sz="1800" b="1" dirty="0">
                <a:solidFill>
                  <a:prstClr val="black"/>
                </a:solidFill>
              </a:rPr>
              <a:t>错误。（越小越好）</a:t>
            </a:r>
            <a:endParaRPr lang="en-US" altLang="zh-CN" sz="1800" b="1" dirty="0">
              <a:solidFill>
                <a:prstClr val="black"/>
              </a:solidFill>
            </a:endParaRPr>
          </a:p>
          <a:p>
            <a:pPr marL="0" marR="0" lvl="0" indent="0" defTabSz="139982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800" b="1" dirty="0">
              <a:solidFill>
                <a:prstClr val="black"/>
              </a:solidFill>
            </a:endParaRPr>
          </a:p>
          <a:p>
            <a:pPr marL="0" marR="0" lvl="0" indent="0" defTabSz="139982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800" b="1" dirty="0">
              <a:solidFill>
                <a:prstClr val="black"/>
              </a:solidFill>
            </a:endParaRPr>
          </a:p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204640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139982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b="1" dirty="0">
                <a:solidFill>
                  <a:prstClr val="black"/>
                </a:solidFill>
              </a:rPr>
              <a:t>4.</a:t>
            </a:r>
            <a:r>
              <a:rPr lang="zh-CN" altLang="en-US" sz="1800" b="1" dirty="0">
                <a:solidFill>
                  <a:prstClr val="black"/>
                </a:solidFill>
              </a:rPr>
              <a:t> 一个盘片启动关闭周期的统计值，只有硬盘从完全断电中启动或从睡眠模式恢复，盘片主轴电机被启动时才会记一次数。（越小越好）</a:t>
            </a:r>
            <a:endParaRPr lang="en-US" altLang="zh-CN" sz="1800" b="1" dirty="0">
              <a:solidFill>
                <a:prstClr val="black"/>
              </a:solidFill>
            </a:endParaRPr>
          </a:p>
          <a:p>
            <a:pPr marL="0" marR="0" lvl="0" indent="0" defTabSz="139982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b="1" dirty="0">
                <a:solidFill>
                  <a:prstClr val="black"/>
                </a:solidFill>
              </a:rPr>
              <a:t>9. </a:t>
            </a:r>
            <a:r>
              <a:rPr lang="zh-CN" altLang="en-US" sz="1800" b="1" dirty="0">
                <a:solidFill>
                  <a:prstClr val="black"/>
                </a:solidFill>
              </a:rPr>
              <a:t>硬盘自出厂以来加电启动的统计时间。（越小越好）</a:t>
            </a:r>
            <a:endParaRPr lang="en-US" altLang="zh-CN" sz="1800" b="1" dirty="0">
              <a:solidFill>
                <a:prstClr val="black"/>
              </a:solidFill>
            </a:endParaRPr>
          </a:p>
          <a:p>
            <a:pPr marL="0" marR="0" lvl="0" indent="0" defTabSz="139982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b="1" dirty="0">
                <a:solidFill>
                  <a:prstClr val="black"/>
                </a:solidFill>
              </a:rPr>
              <a:t>12.</a:t>
            </a:r>
            <a:r>
              <a:rPr lang="zh-CN" altLang="en-US" sz="1800" b="1" dirty="0">
                <a:solidFill>
                  <a:prstClr val="black"/>
                </a:solidFill>
              </a:rPr>
              <a:t> 硬盘电源充分开</a:t>
            </a:r>
            <a:r>
              <a:rPr lang="en-US" altLang="zh-CN" sz="1800" b="1" dirty="0">
                <a:solidFill>
                  <a:prstClr val="black"/>
                </a:solidFill>
              </a:rPr>
              <a:t>/</a:t>
            </a:r>
            <a:r>
              <a:rPr lang="zh-CN" altLang="en-US" sz="1800" b="1" dirty="0">
                <a:solidFill>
                  <a:prstClr val="black"/>
                </a:solidFill>
              </a:rPr>
              <a:t>关循环计数。</a:t>
            </a:r>
            <a:endParaRPr lang="en-US" altLang="zh-CN" sz="1800" b="1" dirty="0">
              <a:solidFill>
                <a:prstClr val="black"/>
              </a:solidFill>
            </a:endParaRPr>
          </a:p>
          <a:p>
            <a:pPr marL="0" marR="0" lvl="0" indent="0" defTabSz="139982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b="1" dirty="0">
                <a:solidFill>
                  <a:prstClr val="black"/>
                </a:solidFill>
              </a:rPr>
              <a:t>183. </a:t>
            </a:r>
            <a:r>
              <a:rPr lang="zh-CN" altLang="en-US" sz="1800" b="1" dirty="0">
                <a:solidFill>
                  <a:prstClr val="black"/>
                </a:solidFill>
              </a:rPr>
              <a:t>记录由于兼容问题导致降低</a:t>
            </a:r>
            <a:r>
              <a:rPr lang="en-US" altLang="zh-CN" sz="1800" b="1" dirty="0">
                <a:solidFill>
                  <a:prstClr val="black"/>
                </a:solidFill>
              </a:rPr>
              <a:t>SATA</a:t>
            </a:r>
            <a:r>
              <a:rPr lang="zh-CN" altLang="en-US" sz="1800" b="1" dirty="0">
                <a:solidFill>
                  <a:prstClr val="black"/>
                </a:solidFill>
              </a:rPr>
              <a:t>传输级别运行的计数。</a:t>
            </a:r>
            <a:endParaRPr lang="en-US" altLang="zh-CN" sz="1800" b="1" dirty="0">
              <a:solidFill>
                <a:prstClr val="black"/>
              </a:solidFill>
            </a:endParaRPr>
          </a:p>
          <a:p>
            <a:pPr marL="0" marR="0" lvl="0" indent="0" defTabSz="139982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b="1" dirty="0">
                <a:solidFill>
                  <a:prstClr val="black"/>
                </a:solidFill>
              </a:rPr>
              <a:t>192. </a:t>
            </a:r>
            <a:r>
              <a:rPr lang="zh-CN" altLang="en-US" sz="1800" b="1" dirty="0">
                <a:solidFill>
                  <a:prstClr val="black"/>
                </a:solidFill>
              </a:rPr>
              <a:t>计量磁头在没有加电时不移进硬盘的值。（越小越好）</a:t>
            </a:r>
            <a:endParaRPr lang="en-US" altLang="zh-CN" sz="1800" b="1" dirty="0">
              <a:solidFill>
                <a:prstClr val="black"/>
              </a:solidFill>
            </a:endParaRPr>
          </a:p>
          <a:p>
            <a:pPr marL="0" marR="0" lvl="0" indent="0" defTabSz="139982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b="1" dirty="0">
                <a:solidFill>
                  <a:prstClr val="black"/>
                </a:solidFill>
              </a:rPr>
              <a:t>199. </a:t>
            </a:r>
            <a:r>
              <a:rPr lang="zh-CN" altLang="en-US" sz="1800" b="1" dirty="0">
                <a:solidFill>
                  <a:prstClr val="black"/>
                </a:solidFill>
              </a:rPr>
              <a:t>记录硬盘通讯时发生的</a:t>
            </a:r>
            <a:r>
              <a:rPr lang="en-US" altLang="zh-CN" sz="1800" b="1" dirty="0">
                <a:solidFill>
                  <a:prstClr val="black"/>
                </a:solidFill>
              </a:rPr>
              <a:t>CRC</a:t>
            </a:r>
            <a:r>
              <a:rPr lang="zh-CN" altLang="en-US" sz="1800" b="1" dirty="0">
                <a:solidFill>
                  <a:prstClr val="black"/>
                </a:solidFill>
              </a:rPr>
              <a:t>错误。（越小越好）</a:t>
            </a:r>
            <a:endParaRPr lang="en-US" altLang="zh-CN" sz="1800" b="1" dirty="0">
              <a:solidFill>
                <a:prstClr val="black"/>
              </a:solidFill>
            </a:endParaRPr>
          </a:p>
          <a:p>
            <a:pPr marL="0" marR="0" lvl="0" indent="0" defTabSz="139982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800" b="1" dirty="0">
              <a:solidFill>
                <a:prstClr val="black"/>
              </a:solidFill>
            </a:endParaRPr>
          </a:p>
          <a:p>
            <a:pPr marL="0" marR="0" lvl="0" indent="0" defTabSz="139982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800" b="1" dirty="0">
              <a:solidFill>
                <a:prstClr val="black"/>
              </a:solidFill>
            </a:endParaRPr>
          </a:p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670565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r>
              <a:rPr lang="zh-CN" altLang="en-US" dirty="0"/>
              <a:t>、</a:t>
            </a:r>
            <a:r>
              <a:rPr lang="zh-CN" altLang="en-US" b="0" i="0" dirty="0">
                <a:effectLst/>
                <a:latin typeface="+mj-lt"/>
                <a:ea typeface="+mj-ea"/>
                <a:cs typeface="+mj-cs"/>
                <a:sym typeface="Calibri"/>
              </a:rPr>
              <a:t> 正则化。</a:t>
            </a:r>
            <a:r>
              <a:rPr lang="en-US" altLang="zh-CN" b="0" i="0" dirty="0" err="1">
                <a:effectLst/>
                <a:latin typeface="+mj-lt"/>
                <a:ea typeface="+mj-ea"/>
                <a:cs typeface="+mj-cs"/>
                <a:sym typeface="Calibri"/>
              </a:rPr>
              <a:t>XGBoost</a:t>
            </a:r>
            <a:r>
              <a:rPr lang="en-US" altLang="zh-CN" b="0" i="0" dirty="0">
                <a:effectLst/>
                <a:latin typeface="+mj-lt"/>
                <a:ea typeface="+mj-ea"/>
                <a:cs typeface="+mj-cs"/>
                <a:sym typeface="Calibri"/>
              </a:rPr>
              <a:t> </a:t>
            </a:r>
            <a:r>
              <a:rPr lang="zh-CN" altLang="en-US" b="0" i="0" dirty="0">
                <a:effectLst/>
                <a:latin typeface="+mj-lt"/>
                <a:ea typeface="+mj-ea"/>
                <a:cs typeface="+mj-cs"/>
                <a:sym typeface="Calibri"/>
              </a:rPr>
              <a:t>的正则化步骤对减少过拟合有帮助</a:t>
            </a:r>
            <a:endParaRPr lang="en-US" altLang="zh-CN" b="0" i="0" dirty="0">
              <a:effectLst/>
              <a:latin typeface="+mj-lt"/>
              <a:ea typeface="+mj-ea"/>
              <a:cs typeface="+mj-cs"/>
              <a:sym typeface="Calibri"/>
            </a:endParaRPr>
          </a:p>
          <a:p>
            <a:r>
              <a:rPr lang="en-US" altLang="zh-CN" b="0" i="0" dirty="0">
                <a:effectLst/>
                <a:latin typeface="+mj-lt"/>
                <a:ea typeface="+mj-ea"/>
                <a:cs typeface="+mj-cs"/>
                <a:sym typeface="Calibri"/>
              </a:rPr>
              <a:t>2</a:t>
            </a:r>
            <a:r>
              <a:rPr lang="zh-CN" altLang="en-US" b="0" i="0" dirty="0">
                <a:effectLst/>
                <a:latin typeface="+mj-lt"/>
                <a:ea typeface="+mj-ea"/>
                <a:cs typeface="+mj-cs"/>
                <a:sym typeface="Calibri"/>
              </a:rPr>
              <a:t>、并行。特征列排序后以块的形式存储在内存中，在迭代中可以重复使用；虽然 </a:t>
            </a:r>
            <a:r>
              <a:rPr lang="en-US" altLang="zh-CN" b="0" i="0" dirty="0">
                <a:effectLst/>
                <a:latin typeface="+mj-lt"/>
                <a:ea typeface="+mj-ea"/>
                <a:cs typeface="+mj-cs"/>
                <a:sym typeface="Calibri"/>
              </a:rPr>
              <a:t>boosting </a:t>
            </a:r>
            <a:r>
              <a:rPr lang="zh-CN" altLang="en-US" b="0" i="0" dirty="0">
                <a:effectLst/>
                <a:latin typeface="+mj-lt"/>
                <a:ea typeface="+mj-ea"/>
                <a:cs typeface="+mj-cs"/>
                <a:sym typeface="Calibri"/>
              </a:rPr>
              <a:t>算法迭代必须串行，但是在处理每个特征列时可以做到并行。</a:t>
            </a:r>
            <a:endParaRPr lang="en-US" altLang="zh-CN" b="0" i="0" dirty="0">
              <a:effectLst/>
              <a:latin typeface="+mj-lt"/>
              <a:ea typeface="+mj-ea"/>
              <a:cs typeface="+mj-cs"/>
              <a:sym typeface="Calibri"/>
            </a:endParaRPr>
          </a:p>
          <a:p>
            <a:r>
              <a:rPr lang="en-US" altLang="zh-CN" b="0" i="0" dirty="0">
                <a:effectLst/>
                <a:latin typeface="+mj-lt"/>
                <a:ea typeface="+mj-ea"/>
                <a:cs typeface="+mj-cs"/>
                <a:sym typeface="Calibri"/>
              </a:rPr>
              <a:t>3</a:t>
            </a:r>
            <a:r>
              <a:rPr lang="zh-CN" altLang="en-US" b="0" i="0" dirty="0">
                <a:effectLst/>
                <a:latin typeface="+mj-lt"/>
                <a:ea typeface="+mj-ea"/>
                <a:cs typeface="+mj-cs"/>
                <a:sym typeface="Calibri"/>
              </a:rPr>
              <a:t>、高灵活性。</a:t>
            </a:r>
            <a:r>
              <a:rPr lang="en-US" altLang="zh-CN" b="0" i="0" dirty="0" err="1">
                <a:effectLst/>
                <a:latin typeface="+mj-lt"/>
                <a:ea typeface="+mj-ea"/>
                <a:cs typeface="+mj-cs"/>
                <a:sym typeface="Calibri"/>
              </a:rPr>
              <a:t>xgboost</a:t>
            </a:r>
            <a:r>
              <a:rPr lang="zh-CN" altLang="en-US" b="0" i="0" dirty="0">
                <a:effectLst/>
                <a:latin typeface="+mj-lt"/>
                <a:ea typeface="+mj-ea"/>
                <a:cs typeface="+mj-cs"/>
                <a:sym typeface="Calibri"/>
              </a:rPr>
              <a:t>允许用户定义自定义优化目标和评估标准。</a:t>
            </a:r>
            <a:endParaRPr lang="en-US" altLang="zh-CN" b="0" i="0" dirty="0">
              <a:effectLst/>
              <a:latin typeface="+mj-lt"/>
              <a:ea typeface="+mj-ea"/>
              <a:cs typeface="+mj-cs"/>
              <a:sym typeface="Calibri"/>
            </a:endParaRPr>
          </a:p>
          <a:p>
            <a:r>
              <a:rPr lang="en-US" altLang="zh-CN" b="0" i="0" dirty="0">
                <a:effectLst/>
                <a:latin typeface="+mj-lt"/>
                <a:ea typeface="+mj-ea"/>
                <a:cs typeface="+mj-cs"/>
                <a:sym typeface="Calibri"/>
              </a:rPr>
              <a:t>4</a:t>
            </a:r>
            <a:r>
              <a:rPr lang="zh-CN" altLang="en-US" b="0" i="0" dirty="0">
                <a:effectLst/>
                <a:latin typeface="+mj-lt"/>
                <a:ea typeface="+mj-ea"/>
                <a:cs typeface="+mj-cs"/>
                <a:sym typeface="Calibri"/>
              </a:rPr>
              <a:t>、缺失值补充</a:t>
            </a:r>
            <a:endParaRPr lang="en-US" altLang="zh-CN" b="0" i="0" dirty="0">
              <a:effectLst/>
              <a:latin typeface="+mj-lt"/>
              <a:ea typeface="+mj-ea"/>
              <a:cs typeface="+mj-cs"/>
              <a:sym typeface="Calibri"/>
            </a:endParaRPr>
          </a:p>
          <a:p>
            <a:r>
              <a:rPr lang="en-US" altLang="zh-CN" b="0" i="0" dirty="0">
                <a:effectLst/>
                <a:latin typeface="+mj-lt"/>
                <a:ea typeface="+mj-ea"/>
                <a:cs typeface="+mj-cs"/>
                <a:sym typeface="Calibri"/>
              </a:rPr>
              <a:t>5</a:t>
            </a:r>
            <a:r>
              <a:rPr lang="zh-CN" altLang="en-US" b="0" i="0" dirty="0">
                <a:effectLst/>
                <a:latin typeface="+mj-lt"/>
                <a:ea typeface="+mj-ea"/>
                <a:cs typeface="+mj-cs"/>
                <a:sym typeface="Calibri"/>
              </a:rPr>
              <a:t>、树修剪据百分位法列举几个可能成为分割点的候选者，然后从候选者中根据上面求分割点的公式计算找出最佳的分割点。同时当分裂时遇到一个负损失时，</a:t>
            </a:r>
            <a:r>
              <a:rPr lang="en-US" altLang="zh-CN" b="0" i="0" dirty="0">
                <a:effectLst/>
                <a:latin typeface="+mj-lt"/>
                <a:ea typeface="+mj-ea"/>
                <a:cs typeface="+mj-cs"/>
                <a:sym typeface="Calibri"/>
              </a:rPr>
              <a:t>GBM </a:t>
            </a:r>
            <a:r>
              <a:rPr lang="zh-CN" altLang="en-US" b="0" i="0" dirty="0">
                <a:effectLst/>
                <a:latin typeface="+mj-lt"/>
                <a:ea typeface="+mj-ea"/>
                <a:cs typeface="+mj-cs"/>
                <a:sym typeface="Calibri"/>
              </a:rPr>
              <a:t>会停止分裂。</a:t>
            </a:r>
            <a:r>
              <a:rPr lang="en-US" altLang="zh-CN" b="0" i="0" dirty="0" err="1">
                <a:effectLst/>
                <a:latin typeface="+mj-lt"/>
                <a:ea typeface="+mj-ea"/>
                <a:cs typeface="+mj-cs"/>
                <a:sym typeface="Calibri"/>
              </a:rPr>
              <a:t>XGBoost</a:t>
            </a:r>
            <a:r>
              <a:rPr lang="en-US" altLang="zh-CN" b="0" i="0" dirty="0">
                <a:effectLst/>
                <a:latin typeface="+mj-lt"/>
                <a:ea typeface="+mj-ea"/>
                <a:cs typeface="+mj-cs"/>
                <a:sym typeface="Calibri"/>
              </a:rPr>
              <a:t> </a:t>
            </a:r>
            <a:r>
              <a:rPr lang="zh-CN" altLang="en-US" b="0" i="0" dirty="0">
                <a:effectLst/>
                <a:latin typeface="+mj-lt"/>
                <a:ea typeface="+mj-ea"/>
                <a:cs typeface="+mj-cs"/>
                <a:sym typeface="Calibri"/>
              </a:rPr>
              <a:t>会一直分裂到指定的最大深度</a:t>
            </a:r>
            <a:r>
              <a:rPr lang="en-US" altLang="zh-CN" b="0" i="0" dirty="0">
                <a:effectLst/>
                <a:latin typeface="+mj-lt"/>
                <a:ea typeface="+mj-ea"/>
                <a:cs typeface="+mj-cs"/>
                <a:sym typeface="Calibri"/>
              </a:rPr>
              <a:t>(</a:t>
            </a:r>
            <a:r>
              <a:rPr lang="en-US" altLang="zh-CN" b="0" i="0" dirty="0" err="1">
                <a:effectLst/>
                <a:latin typeface="+mj-lt"/>
                <a:ea typeface="+mj-ea"/>
                <a:cs typeface="+mj-cs"/>
                <a:sym typeface="Calibri"/>
              </a:rPr>
              <a:t>max_depth</a:t>
            </a:r>
            <a:r>
              <a:rPr lang="en-US" altLang="zh-CN" b="0" i="0" dirty="0">
                <a:effectLst/>
                <a:latin typeface="+mj-lt"/>
                <a:ea typeface="+mj-ea"/>
                <a:cs typeface="+mj-cs"/>
                <a:sym typeface="Calibri"/>
              </a:rPr>
              <a:t>)</a:t>
            </a:r>
            <a:r>
              <a:rPr lang="zh-CN" altLang="en-US" b="0" i="0" dirty="0">
                <a:effectLst/>
                <a:latin typeface="+mj-lt"/>
                <a:ea typeface="+mj-ea"/>
                <a:cs typeface="+mj-cs"/>
                <a:sym typeface="Calibri"/>
              </a:rPr>
              <a:t>，然后回过头来剪枝。</a:t>
            </a:r>
            <a:endParaRPr lang="en-US" altLang="zh-CN" b="0" i="0" dirty="0">
              <a:effectLst/>
              <a:latin typeface="+mj-lt"/>
              <a:ea typeface="+mj-ea"/>
              <a:cs typeface="+mj-cs"/>
              <a:sym typeface="Calibri"/>
            </a:endParaRPr>
          </a:p>
          <a:p>
            <a:r>
              <a:rPr lang="en-US" altLang="zh-CN" b="0" i="0" dirty="0">
                <a:effectLst/>
                <a:latin typeface="+mj-lt"/>
                <a:ea typeface="+mj-ea"/>
                <a:cs typeface="+mj-cs"/>
                <a:sym typeface="Calibri"/>
              </a:rPr>
              <a:t>6</a:t>
            </a:r>
            <a:r>
              <a:rPr lang="zh-CN" altLang="en-US" b="0" i="0" dirty="0">
                <a:effectLst/>
                <a:latin typeface="+mj-lt"/>
                <a:ea typeface="+mj-ea"/>
                <a:cs typeface="+mj-cs"/>
                <a:sym typeface="Calibri"/>
              </a:rPr>
              <a:t>、</a:t>
            </a:r>
            <a:r>
              <a:rPr lang="en-US" altLang="zh-CN" b="0" i="0" dirty="0" err="1">
                <a:effectLst/>
                <a:latin typeface="+mj-lt"/>
                <a:ea typeface="+mj-ea"/>
                <a:cs typeface="+mj-cs"/>
                <a:sym typeface="Calibri"/>
              </a:rPr>
              <a:t>Xgboost</a:t>
            </a:r>
            <a:r>
              <a:rPr lang="zh-CN" altLang="en-US" b="0" i="0" dirty="0">
                <a:effectLst/>
                <a:latin typeface="+mj-lt"/>
                <a:ea typeface="+mj-ea"/>
                <a:cs typeface="+mj-cs"/>
                <a:sym typeface="Calibri"/>
              </a:rPr>
              <a:t>可在每次提升过程迭代时运行交叉验证</a:t>
            </a:r>
            <a:endParaRPr lang="en-US" altLang="zh-CN" b="0" i="0" dirty="0">
              <a:effectLst/>
              <a:latin typeface="+mj-lt"/>
              <a:ea typeface="+mj-ea"/>
              <a:cs typeface="+mj-cs"/>
              <a:sym typeface="Calibri"/>
            </a:endParaRPr>
          </a:p>
          <a:p>
            <a:r>
              <a:rPr lang="en-US" altLang="zh-CN" b="0" i="0" dirty="0">
                <a:effectLst/>
                <a:latin typeface="+mj-lt"/>
                <a:ea typeface="+mj-ea"/>
                <a:cs typeface="+mj-cs"/>
                <a:sym typeface="Calibri"/>
              </a:rPr>
              <a:t>7</a:t>
            </a:r>
            <a:r>
              <a:rPr lang="zh-CN" altLang="en-US" b="0" i="0" dirty="0">
                <a:effectLst/>
                <a:latin typeface="+mj-lt"/>
                <a:ea typeface="+mj-ea"/>
                <a:cs typeface="+mj-cs"/>
                <a:sym typeface="Calibri"/>
              </a:rPr>
              <a:t>、用户可以在上次运行的迭代开始训练</a:t>
            </a:r>
            <a:r>
              <a:rPr lang="en-US" altLang="zh-CN" b="0" i="0" dirty="0" err="1">
                <a:effectLst/>
                <a:latin typeface="+mj-lt"/>
                <a:ea typeface="+mj-ea"/>
                <a:cs typeface="+mj-cs"/>
                <a:sym typeface="Calibri"/>
              </a:rPr>
              <a:t>xgboost</a:t>
            </a:r>
            <a:r>
              <a:rPr lang="zh-CN" altLang="en-US" b="0" i="0" dirty="0">
                <a:effectLst/>
                <a:latin typeface="+mj-lt"/>
                <a:ea typeface="+mj-ea"/>
                <a:cs typeface="+mj-cs"/>
                <a:sym typeface="Calibri"/>
              </a:rPr>
              <a:t>模型</a:t>
            </a:r>
            <a:endParaRPr lang="en-US" altLang="zh-CN" b="0" i="0" dirty="0">
              <a:effectLst/>
              <a:latin typeface="+mj-lt"/>
              <a:ea typeface="+mj-ea"/>
              <a:cs typeface="+mj-cs"/>
              <a:sym typeface="Calibri"/>
            </a:endParaRPr>
          </a:p>
          <a:p>
            <a:endParaRPr lang="en-US" altLang="zh-CN" b="0" i="0" dirty="0">
              <a:effectLst/>
              <a:latin typeface="+mj-lt"/>
              <a:ea typeface="+mj-ea"/>
              <a:cs typeface="+mj-cs"/>
              <a:sym typeface="Calibri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481989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234071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" altLang="zh-CN"/>
              <a:t>SVC</a:t>
            </a:r>
            <a:r>
              <a:rPr kumimoji="1" lang="zh-CN" altLang="en-US"/>
              <a:t>参数解释</a:t>
            </a:r>
          </a:p>
          <a:p>
            <a:r>
              <a:rPr kumimoji="1" lang="zh-CN" altLang="en-US"/>
              <a:t>（</a:t>
            </a:r>
            <a:r>
              <a:rPr kumimoji="1" lang="en-US" altLang="zh-CN"/>
              <a:t>1</a:t>
            </a:r>
            <a:r>
              <a:rPr kumimoji="1" lang="zh-CN" altLang="en-US"/>
              <a:t>）</a:t>
            </a:r>
            <a:r>
              <a:rPr kumimoji="1" lang="en" altLang="zh-CN"/>
              <a:t>C: </a:t>
            </a:r>
            <a:r>
              <a:rPr kumimoji="1" lang="zh-CN" altLang="en-US"/>
              <a:t>目标函数的惩罚系数</a:t>
            </a:r>
            <a:r>
              <a:rPr kumimoji="1" lang="en" altLang="zh-CN"/>
              <a:t>C</a:t>
            </a:r>
            <a:r>
              <a:rPr kumimoji="1" lang="zh-CN" altLang="en"/>
              <a:t>，</a:t>
            </a:r>
            <a:r>
              <a:rPr kumimoji="1" lang="zh-CN" altLang="en-US"/>
              <a:t>用来平衡分类间隔</a:t>
            </a:r>
            <a:r>
              <a:rPr kumimoji="1" lang="en" altLang="zh-CN"/>
              <a:t>margin</a:t>
            </a:r>
            <a:r>
              <a:rPr kumimoji="1" lang="zh-CN" altLang="en-US"/>
              <a:t>和错分样本的，</a:t>
            </a:r>
            <a:r>
              <a:rPr kumimoji="1" lang="en" altLang="zh-CN"/>
              <a:t>default C = 1.0</a:t>
            </a:r>
            <a:r>
              <a:rPr kumimoji="1" lang="zh-CN" altLang="en"/>
              <a:t>；</a:t>
            </a:r>
          </a:p>
          <a:p>
            <a:r>
              <a:rPr kumimoji="1" lang="zh-CN" altLang="en"/>
              <a:t>（</a:t>
            </a:r>
            <a:r>
              <a:rPr kumimoji="1" lang="en" altLang="zh-CN"/>
              <a:t>2</a:t>
            </a:r>
            <a:r>
              <a:rPr kumimoji="1" lang="zh-CN" altLang="en"/>
              <a:t>）</a:t>
            </a:r>
            <a:r>
              <a:rPr kumimoji="1" lang="en" altLang="zh-CN"/>
              <a:t>kernel</a:t>
            </a:r>
            <a:r>
              <a:rPr kumimoji="1" lang="zh-CN" altLang="en"/>
              <a:t>：</a:t>
            </a:r>
            <a:r>
              <a:rPr kumimoji="1" lang="zh-CN" altLang="en-US"/>
              <a:t>参数选择有</a:t>
            </a:r>
            <a:r>
              <a:rPr kumimoji="1" lang="en" altLang="zh-CN"/>
              <a:t>RBF, Linear, Poly, Sigmoid, </a:t>
            </a:r>
            <a:r>
              <a:rPr kumimoji="1" lang="zh-CN" altLang="en-US"/>
              <a:t>默认的是</a:t>
            </a:r>
            <a:r>
              <a:rPr kumimoji="1" lang="en-US" altLang="zh-CN"/>
              <a:t>"</a:t>
            </a:r>
            <a:r>
              <a:rPr kumimoji="1" lang="en" altLang="zh-CN"/>
              <a:t>RBF";</a:t>
            </a:r>
          </a:p>
          <a:p>
            <a:r>
              <a:rPr kumimoji="1" lang="zh-CN" altLang="en"/>
              <a:t>（</a:t>
            </a:r>
            <a:r>
              <a:rPr kumimoji="1" lang="en" altLang="zh-CN"/>
              <a:t>3</a:t>
            </a:r>
            <a:r>
              <a:rPr kumimoji="1" lang="zh-CN" altLang="en"/>
              <a:t>）</a:t>
            </a:r>
            <a:r>
              <a:rPr kumimoji="1" lang="en" altLang="zh-CN"/>
              <a:t>degree</a:t>
            </a:r>
            <a:r>
              <a:rPr kumimoji="1" lang="zh-CN" altLang="en"/>
              <a:t>：</a:t>
            </a:r>
            <a:r>
              <a:rPr kumimoji="1" lang="en" altLang="zh-CN"/>
              <a:t>if you choose 'Poly' in param 2, this is effective, degree</a:t>
            </a:r>
            <a:r>
              <a:rPr kumimoji="1" lang="zh-CN" altLang="en-US"/>
              <a:t>决定了多项式的最高次幂；</a:t>
            </a:r>
          </a:p>
          <a:p>
            <a:r>
              <a:rPr kumimoji="1" lang="zh-CN" altLang="en-US"/>
              <a:t>（</a:t>
            </a:r>
            <a:r>
              <a:rPr kumimoji="1" lang="en-US" altLang="zh-CN"/>
              <a:t>4</a:t>
            </a:r>
            <a:r>
              <a:rPr kumimoji="1" lang="zh-CN" altLang="en-US"/>
              <a:t>）</a:t>
            </a:r>
            <a:r>
              <a:rPr kumimoji="1" lang="en" altLang="zh-CN"/>
              <a:t>gamma</a:t>
            </a:r>
            <a:r>
              <a:rPr kumimoji="1" lang="zh-CN" altLang="en"/>
              <a:t>：</a:t>
            </a:r>
            <a:r>
              <a:rPr kumimoji="1" lang="zh-CN" altLang="en-US"/>
              <a:t>核函数的系数</a:t>
            </a:r>
            <a:r>
              <a:rPr kumimoji="1" lang="en-US" altLang="zh-CN"/>
              <a:t>('</a:t>
            </a:r>
            <a:r>
              <a:rPr kumimoji="1" lang="en" altLang="zh-CN"/>
              <a:t>Poly', 'RBF' and 'Sigmoid'), </a:t>
            </a:r>
            <a:r>
              <a:rPr kumimoji="1" lang="zh-CN" altLang="en-US"/>
              <a:t>默认是</a:t>
            </a:r>
            <a:r>
              <a:rPr kumimoji="1" lang="en" altLang="zh-CN"/>
              <a:t>gamma = 1 / n_features;</a:t>
            </a:r>
          </a:p>
          <a:p>
            <a:r>
              <a:rPr kumimoji="1" lang="zh-CN" altLang="en"/>
              <a:t>（</a:t>
            </a:r>
            <a:r>
              <a:rPr kumimoji="1" lang="en" altLang="zh-CN"/>
              <a:t>5</a:t>
            </a:r>
            <a:r>
              <a:rPr kumimoji="1" lang="zh-CN" altLang="en"/>
              <a:t>）</a:t>
            </a:r>
            <a:r>
              <a:rPr kumimoji="1" lang="en" altLang="zh-CN"/>
              <a:t>coef0</a:t>
            </a:r>
            <a:r>
              <a:rPr kumimoji="1" lang="zh-CN" altLang="en"/>
              <a:t>：</a:t>
            </a:r>
            <a:r>
              <a:rPr kumimoji="1" lang="zh-CN" altLang="en-US"/>
              <a:t>核函数中的独立项，</a:t>
            </a:r>
            <a:r>
              <a:rPr kumimoji="1" lang="en-US" altLang="zh-CN"/>
              <a:t>'</a:t>
            </a:r>
            <a:r>
              <a:rPr kumimoji="1" lang="en" altLang="zh-CN"/>
              <a:t>RBF' and 'Poly'</a:t>
            </a:r>
            <a:r>
              <a:rPr kumimoji="1" lang="zh-CN" altLang="en-US"/>
              <a:t>有效；</a:t>
            </a:r>
          </a:p>
          <a:p>
            <a:r>
              <a:rPr kumimoji="1" lang="zh-CN" altLang="en-US"/>
              <a:t>（</a:t>
            </a:r>
            <a:r>
              <a:rPr kumimoji="1" lang="en-US" altLang="zh-CN"/>
              <a:t>6</a:t>
            </a:r>
            <a:r>
              <a:rPr kumimoji="1" lang="zh-CN" altLang="en-US"/>
              <a:t>）</a:t>
            </a:r>
            <a:r>
              <a:rPr kumimoji="1" lang="en" altLang="zh-CN"/>
              <a:t>probablity: </a:t>
            </a:r>
            <a:r>
              <a:rPr kumimoji="1" lang="zh-CN" altLang="en-US"/>
              <a:t>可能性估计是否使用</a:t>
            </a:r>
            <a:r>
              <a:rPr kumimoji="1" lang="en-US" altLang="zh-CN"/>
              <a:t>(</a:t>
            </a:r>
            <a:r>
              <a:rPr kumimoji="1" lang="en" altLang="zh-CN"/>
              <a:t>true or false)</a:t>
            </a:r>
            <a:r>
              <a:rPr kumimoji="1" lang="zh-CN" altLang="en"/>
              <a:t>；</a:t>
            </a:r>
            <a:r>
              <a:rPr kumimoji="1" lang="zh-CN" altLang="en-US"/>
              <a:t>是否启用概率估计。 这必须在调用</a:t>
            </a:r>
            <a:r>
              <a:rPr kumimoji="1" lang="en" altLang="zh-CN"/>
              <a:t>fit()</a:t>
            </a:r>
            <a:r>
              <a:rPr kumimoji="1" lang="zh-CN" altLang="en-US"/>
              <a:t>之前启用，并且会</a:t>
            </a:r>
            <a:r>
              <a:rPr kumimoji="1" lang="en" altLang="zh-CN"/>
              <a:t>fit()</a:t>
            </a:r>
            <a:r>
              <a:rPr kumimoji="1" lang="zh-CN" altLang="en-US"/>
              <a:t>方法速度变慢</a:t>
            </a:r>
          </a:p>
          <a:p>
            <a:r>
              <a:rPr kumimoji="1" lang="zh-CN" altLang="en-US"/>
              <a:t>（</a:t>
            </a:r>
            <a:r>
              <a:rPr kumimoji="1" lang="en-US" altLang="zh-CN"/>
              <a:t>7</a:t>
            </a:r>
            <a:r>
              <a:rPr kumimoji="1" lang="zh-CN" altLang="en-US"/>
              <a:t>）</a:t>
            </a:r>
            <a:r>
              <a:rPr kumimoji="1" lang="en" altLang="zh-CN"/>
              <a:t>shrinking</a:t>
            </a:r>
            <a:r>
              <a:rPr kumimoji="1" lang="zh-CN" altLang="en"/>
              <a:t>：</a:t>
            </a:r>
            <a:r>
              <a:rPr kumimoji="1" lang="zh-CN" altLang="en-US"/>
              <a:t>是否进行启发式；</a:t>
            </a:r>
          </a:p>
          <a:p>
            <a:r>
              <a:rPr kumimoji="1" lang="zh-CN" altLang="en-US"/>
              <a:t>（</a:t>
            </a:r>
            <a:r>
              <a:rPr kumimoji="1" lang="en-US" altLang="zh-CN"/>
              <a:t>8</a:t>
            </a:r>
            <a:r>
              <a:rPr kumimoji="1" lang="zh-CN" altLang="en-US"/>
              <a:t>）</a:t>
            </a:r>
            <a:r>
              <a:rPr kumimoji="1" lang="en" altLang="zh-CN"/>
              <a:t>tol</a:t>
            </a:r>
            <a:r>
              <a:rPr kumimoji="1" lang="zh-CN" altLang="en"/>
              <a:t>（</a:t>
            </a:r>
            <a:r>
              <a:rPr kumimoji="1" lang="en" altLang="zh-CN"/>
              <a:t>default = 1e - 3</a:t>
            </a:r>
            <a:r>
              <a:rPr kumimoji="1" lang="zh-CN" altLang="en"/>
              <a:t>）</a:t>
            </a:r>
            <a:r>
              <a:rPr kumimoji="1" lang="en" altLang="zh-CN"/>
              <a:t>: svm</a:t>
            </a:r>
            <a:r>
              <a:rPr kumimoji="1" lang="zh-CN" altLang="en-US"/>
              <a:t>停止训练的误差精度</a:t>
            </a:r>
            <a:r>
              <a:rPr kumimoji="1" lang="en-US" altLang="zh-CN"/>
              <a:t>;</a:t>
            </a:r>
          </a:p>
          <a:p>
            <a:r>
              <a:rPr kumimoji="1" lang="zh-CN" altLang="en-US"/>
              <a:t>（</a:t>
            </a:r>
            <a:r>
              <a:rPr kumimoji="1" lang="en-US" altLang="zh-CN"/>
              <a:t>9</a:t>
            </a:r>
            <a:r>
              <a:rPr kumimoji="1" lang="zh-CN" altLang="en-US"/>
              <a:t>）</a:t>
            </a:r>
            <a:r>
              <a:rPr kumimoji="1" lang="en" altLang="zh-CN"/>
              <a:t>cache_size: </a:t>
            </a:r>
            <a:r>
              <a:rPr kumimoji="1" lang="zh-CN" altLang="en-US"/>
              <a:t>制定训练所需要的内存（以</a:t>
            </a:r>
            <a:r>
              <a:rPr kumimoji="1" lang="en" altLang="zh-CN"/>
              <a:t>MB</a:t>
            </a:r>
            <a:r>
              <a:rPr kumimoji="1" lang="zh-CN" altLang="en-US"/>
              <a:t>为单位）；默认为</a:t>
            </a:r>
            <a:r>
              <a:rPr kumimoji="1" lang="en-US" altLang="zh-CN"/>
              <a:t>200</a:t>
            </a:r>
            <a:r>
              <a:rPr kumimoji="1" lang="en" altLang="zh-CN"/>
              <a:t>MB</a:t>
            </a:r>
            <a:r>
              <a:rPr kumimoji="1" lang="zh-CN" altLang="en"/>
              <a:t>。</a:t>
            </a:r>
          </a:p>
          <a:p>
            <a:r>
              <a:rPr kumimoji="1" lang="zh-CN" altLang="en"/>
              <a:t>（</a:t>
            </a:r>
            <a:r>
              <a:rPr kumimoji="1" lang="en" altLang="zh-CN"/>
              <a:t>10</a:t>
            </a:r>
            <a:r>
              <a:rPr kumimoji="1" lang="zh-CN" altLang="en"/>
              <a:t>）</a:t>
            </a:r>
            <a:r>
              <a:rPr kumimoji="1" lang="en" altLang="zh-CN"/>
              <a:t>class_weight: </a:t>
            </a:r>
            <a:r>
              <a:rPr kumimoji="1" lang="zh-CN" altLang="en-US"/>
              <a:t>给每个类别分别设置不同的惩罚参数</a:t>
            </a:r>
            <a:r>
              <a:rPr kumimoji="1" lang="en" altLang="zh-CN"/>
              <a:t>C</a:t>
            </a:r>
            <a:r>
              <a:rPr kumimoji="1" lang="zh-CN" altLang="en"/>
              <a:t>，</a:t>
            </a:r>
            <a:r>
              <a:rPr kumimoji="1" lang="zh-CN" altLang="en-US"/>
              <a:t>如果没有给，则会给所有类别都给</a:t>
            </a:r>
            <a:r>
              <a:rPr kumimoji="1" lang="en" altLang="zh-CN"/>
              <a:t>C=1</a:t>
            </a:r>
            <a:r>
              <a:rPr kumimoji="1" lang="zh-CN" altLang="en"/>
              <a:t>，</a:t>
            </a:r>
            <a:r>
              <a:rPr kumimoji="1" lang="zh-CN" altLang="en-US"/>
              <a:t>即前面参数指出的参数</a:t>
            </a:r>
            <a:r>
              <a:rPr kumimoji="1" lang="en" altLang="zh-CN"/>
              <a:t>C.</a:t>
            </a:r>
            <a:r>
              <a:rPr kumimoji="1" lang="zh-CN" altLang="en-US"/>
              <a:t>如果给定参数‘</a:t>
            </a:r>
            <a:r>
              <a:rPr kumimoji="1" lang="en" altLang="zh-CN"/>
              <a:t>balanced’</a:t>
            </a:r>
            <a:r>
              <a:rPr kumimoji="1" lang="zh-CN" altLang="en"/>
              <a:t>，</a:t>
            </a:r>
            <a:r>
              <a:rPr kumimoji="1" lang="zh-CN" altLang="en-US"/>
              <a:t>则使用</a:t>
            </a:r>
            <a:r>
              <a:rPr kumimoji="1" lang="en" altLang="zh-CN"/>
              <a:t>y</a:t>
            </a:r>
            <a:r>
              <a:rPr kumimoji="1" lang="zh-CN" altLang="en-US"/>
              <a:t>的值自动调整与输入数据中的类频率成反比的权重。缺省的话自适应；</a:t>
            </a:r>
          </a:p>
          <a:p>
            <a:r>
              <a:rPr kumimoji="1" lang="zh-CN" altLang="en-US"/>
              <a:t>（</a:t>
            </a:r>
            <a:r>
              <a:rPr kumimoji="1" lang="en-US" altLang="zh-CN"/>
              <a:t>11</a:t>
            </a:r>
            <a:r>
              <a:rPr kumimoji="1" lang="zh-CN" altLang="en-US"/>
              <a:t>）</a:t>
            </a:r>
            <a:r>
              <a:rPr kumimoji="1" lang="en" altLang="zh-CN"/>
              <a:t>verbose: </a:t>
            </a:r>
            <a:r>
              <a:rPr kumimoji="1" lang="zh-CN" altLang="en-US"/>
              <a:t>是否启用详细输出。 此设置利用</a:t>
            </a:r>
            <a:r>
              <a:rPr kumimoji="1" lang="en" altLang="zh-CN"/>
              <a:t>libsvm</a:t>
            </a:r>
            <a:r>
              <a:rPr kumimoji="1" lang="zh-CN" altLang="en-US"/>
              <a:t>中的每个进程运行时设置，如果启用，可能无法在多线程上下文中正常工作。一般情况都设为</a:t>
            </a:r>
            <a:r>
              <a:rPr kumimoji="1" lang="en" altLang="zh-CN"/>
              <a:t>False</a:t>
            </a:r>
            <a:r>
              <a:rPr kumimoji="1" lang="zh-CN" altLang="en"/>
              <a:t>，</a:t>
            </a:r>
            <a:r>
              <a:rPr kumimoji="1" lang="zh-CN" altLang="en-US"/>
              <a:t>不用管它。</a:t>
            </a:r>
          </a:p>
          <a:p>
            <a:r>
              <a:rPr kumimoji="1" lang="zh-CN" altLang="en-US"/>
              <a:t>（</a:t>
            </a:r>
            <a:r>
              <a:rPr kumimoji="1" lang="en-US" altLang="zh-CN"/>
              <a:t>12</a:t>
            </a:r>
            <a:r>
              <a:rPr kumimoji="1" lang="zh-CN" altLang="en-US"/>
              <a:t>）</a:t>
            </a:r>
            <a:r>
              <a:rPr kumimoji="1" lang="en" altLang="zh-CN"/>
              <a:t>max_iter: </a:t>
            </a:r>
            <a:r>
              <a:rPr kumimoji="1" lang="zh-CN" altLang="en-US"/>
              <a:t>最大迭代次数，</a:t>
            </a:r>
            <a:r>
              <a:rPr kumimoji="1" lang="en" altLang="zh-CN"/>
              <a:t>default = 1</a:t>
            </a:r>
            <a:r>
              <a:rPr kumimoji="1" lang="zh-CN" altLang="en"/>
              <a:t>， </a:t>
            </a:r>
            <a:r>
              <a:rPr kumimoji="1" lang="en" altLang="zh-CN"/>
              <a:t>if max_iter = -1, no limited;</a:t>
            </a:r>
          </a:p>
          <a:p>
            <a:r>
              <a:rPr kumimoji="1" lang="zh-CN" altLang="en"/>
              <a:t>（</a:t>
            </a:r>
            <a:r>
              <a:rPr kumimoji="1" lang="en" altLang="zh-CN"/>
              <a:t>13</a:t>
            </a:r>
            <a:r>
              <a:rPr kumimoji="1" lang="zh-CN" altLang="en"/>
              <a:t>）</a:t>
            </a:r>
            <a:r>
              <a:rPr kumimoji="1" lang="en" altLang="zh-CN"/>
              <a:t>decision_function_shape </a:t>
            </a:r>
            <a:r>
              <a:rPr kumimoji="1" lang="zh-CN" altLang="en"/>
              <a:t>： ‘</a:t>
            </a:r>
            <a:r>
              <a:rPr kumimoji="1" lang="en" altLang="zh-CN"/>
              <a:t>ovo’ </a:t>
            </a:r>
            <a:r>
              <a:rPr kumimoji="1" lang="zh-CN" altLang="en-US"/>
              <a:t>一对一</a:t>
            </a:r>
            <a:r>
              <a:rPr kumimoji="1" lang="en-US" altLang="zh-CN"/>
              <a:t>, ‘</a:t>
            </a:r>
            <a:r>
              <a:rPr kumimoji="1" lang="en" altLang="zh-CN"/>
              <a:t>ovr’ </a:t>
            </a:r>
            <a:r>
              <a:rPr kumimoji="1" lang="zh-CN" altLang="en-US"/>
              <a:t>多对多  </a:t>
            </a:r>
            <a:r>
              <a:rPr kumimoji="1" lang="en" altLang="zh-CN"/>
              <a:t>or None </a:t>
            </a:r>
            <a:r>
              <a:rPr kumimoji="1" lang="zh-CN" altLang="en-US"/>
              <a:t>无</a:t>
            </a:r>
            <a:r>
              <a:rPr kumimoji="1" lang="en-US" altLang="zh-CN"/>
              <a:t>, </a:t>
            </a:r>
            <a:r>
              <a:rPr kumimoji="1" lang="en" altLang="zh-CN"/>
              <a:t>default=None</a:t>
            </a:r>
          </a:p>
          <a:p>
            <a:r>
              <a:rPr kumimoji="1" lang="zh-CN" altLang="en"/>
              <a:t>（</a:t>
            </a:r>
            <a:r>
              <a:rPr kumimoji="1" lang="en" altLang="zh-CN"/>
              <a:t>14</a:t>
            </a:r>
            <a:r>
              <a:rPr kumimoji="1" lang="zh-CN" altLang="en"/>
              <a:t>）</a:t>
            </a:r>
            <a:r>
              <a:rPr kumimoji="1" lang="en" altLang="zh-CN"/>
              <a:t>random_state </a:t>
            </a:r>
            <a:r>
              <a:rPr kumimoji="1" lang="zh-CN" altLang="en"/>
              <a:t>：</a:t>
            </a:r>
            <a:r>
              <a:rPr kumimoji="1" lang="zh-CN" altLang="en-US"/>
              <a:t>用于概率估计的数据重排时的伪随机数生成器的种子。</a:t>
            </a:r>
          </a:p>
          <a:p>
            <a:r>
              <a:rPr kumimoji="1" lang="zh-CN" altLang="en-US"/>
              <a:t> </a:t>
            </a:r>
            <a:r>
              <a:rPr kumimoji="1" lang="en" altLang="zh-CN"/>
              <a:t>ps</a:t>
            </a:r>
            <a:r>
              <a:rPr kumimoji="1" lang="zh-CN" altLang="en"/>
              <a:t>：</a:t>
            </a:r>
            <a:r>
              <a:rPr kumimoji="1" lang="en" altLang="zh-CN"/>
              <a:t>7,8,9</a:t>
            </a:r>
            <a:r>
              <a:rPr kumimoji="1" lang="zh-CN" altLang="en-US"/>
              <a:t>一般不考虑。</a:t>
            </a:r>
          </a:p>
          <a:p>
            <a:r>
              <a:rPr kumimoji="1" lang="zh-CN" altLang="en-US"/>
              <a:t> 主要调节的参数有：</a:t>
            </a:r>
            <a:r>
              <a:rPr kumimoji="1" lang="en" altLang="zh-CN"/>
              <a:t>C</a:t>
            </a:r>
            <a:r>
              <a:rPr kumimoji="1" lang="zh-CN" altLang="en"/>
              <a:t>、</a:t>
            </a:r>
            <a:r>
              <a:rPr kumimoji="1" lang="en" altLang="zh-CN"/>
              <a:t>kernel</a:t>
            </a:r>
            <a:r>
              <a:rPr kumimoji="1" lang="zh-CN" altLang="en"/>
              <a:t>、</a:t>
            </a:r>
            <a:r>
              <a:rPr kumimoji="1" lang="en" altLang="zh-CN"/>
              <a:t>degree</a:t>
            </a:r>
            <a:r>
              <a:rPr kumimoji="1" lang="zh-CN" altLang="en"/>
              <a:t>、</a:t>
            </a:r>
            <a:r>
              <a:rPr kumimoji="1" lang="en" altLang="zh-CN"/>
              <a:t>gamma</a:t>
            </a:r>
            <a:r>
              <a:rPr kumimoji="1" lang="zh-CN" altLang="en"/>
              <a:t>、</a:t>
            </a:r>
            <a:r>
              <a:rPr kumimoji="1" lang="en" altLang="zh-CN"/>
              <a:t>coef0</a:t>
            </a:r>
            <a:r>
              <a:rPr kumimoji="1" lang="zh-CN" altLang="en"/>
              <a:t>。</a:t>
            </a:r>
          </a:p>
          <a:p>
            <a:r>
              <a:rPr kumimoji="1" lang="zh-CN" altLang="en"/>
              <a:t> ★</a:t>
            </a:r>
            <a:r>
              <a:rPr kumimoji="1" lang="en" altLang="zh-CN"/>
              <a:t>fit()</a:t>
            </a:r>
            <a:r>
              <a:rPr kumimoji="1" lang="zh-CN" altLang="en-US"/>
              <a:t>方法：用于训练</a:t>
            </a:r>
            <a:r>
              <a:rPr kumimoji="1" lang="en" altLang="zh-CN"/>
              <a:t>SVM</a:t>
            </a:r>
            <a:r>
              <a:rPr kumimoji="1" lang="zh-CN" altLang="en"/>
              <a:t>，</a:t>
            </a:r>
            <a:r>
              <a:rPr kumimoji="1" lang="zh-CN" altLang="en-US"/>
              <a:t>具体参数已经在定义</a:t>
            </a:r>
            <a:r>
              <a:rPr kumimoji="1" lang="en" altLang="zh-CN"/>
              <a:t>SVC</a:t>
            </a:r>
            <a:r>
              <a:rPr kumimoji="1" lang="zh-CN" altLang="en-US"/>
              <a:t>对象的时候给出了，这时候只需要给出数据集</a:t>
            </a:r>
            <a:r>
              <a:rPr kumimoji="1" lang="en" altLang="zh-CN"/>
              <a:t>X</a:t>
            </a:r>
            <a:r>
              <a:rPr kumimoji="1" lang="zh-CN" altLang="en-US"/>
              <a:t>和</a:t>
            </a:r>
            <a:r>
              <a:rPr kumimoji="1" lang="en" altLang="zh-CN"/>
              <a:t>X</a:t>
            </a:r>
            <a:r>
              <a:rPr kumimoji="1" lang="zh-CN" altLang="en-US"/>
              <a:t>对应的标签</a:t>
            </a:r>
            <a:r>
              <a:rPr kumimoji="1" lang="en" altLang="zh-CN"/>
              <a:t>y</a:t>
            </a:r>
            <a:r>
              <a:rPr kumimoji="1" lang="zh-CN" altLang="en-US"/>
              <a:t>即可。</a:t>
            </a:r>
          </a:p>
          <a:p>
            <a:r>
              <a:rPr kumimoji="1" lang="zh-CN" altLang="en-US"/>
              <a:t> ★</a:t>
            </a:r>
            <a:r>
              <a:rPr kumimoji="1" lang="en" altLang="zh-CN"/>
              <a:t>predict()</a:t>
            </a:r>
            <a:r>
              <a:rPr kumimoji="1" lang="zh-CN" altLang="en-US"/>
              <a:t>方法：基于以上的训练，对预测样本</a:t>
            </a:r>
            <a:r>
              <a:rPr kumimoji="1" lang="en" altLang="zh-CN"/>
              <a:t>T</a:t>
            </a:r>
            <a:r>
              <a:rPr kumimoji="1" lang="zh-CN" altLang="en-US"/>
              <a:t>进行类别预测，因此只需要接收一个测试集</a:t>
            </a:r>
            <a:r>
              <a:rPr kumimoji="1" lang="en" altLang="zh-CN"/>
              <a:t>T</a:t>
            </a:r>
            <a:r>
              <a:rPr kumimoji="1" lang="zh-CN" altLang="en"/>
              <a:t>，</a:t>
            </a:r>
            <a:r>
              <a:rPr kumimoji="1" lang="zh-CN" altLang="en-US"/>
              <a:t>该函数返回一个数组表示个测试样本的类别。</a:t>
            </a:r>
            <a:endParaRPr kumimoji="1" lang="en-US" altLang="zh-CN"/>
          </a:p>
        </p:txBody>
      </p:sp>
    </p:spTree>
    <p:extLst>
      <p:ext uri="{BB962C8B-B14F-4D97-AF65-F5344CB8AC3E}">
        <p14:creationId xmlns:p14="http://schemas.microsoft.com/office/powerpoint/2010/main" val="231785272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/>
              <a:t>Svm</a:t>
            </a:r>
            <a:r>
              <a:rPr kumimoji="1" lang="zh-CN" altLang="en-US"/>
              <a:t>如果召回率高了，准确度降低</a:t>
            </a:r>
          </a:p>
        </p:txBody>
      </p:sp>
    </p:spTree>
    <p:extLst>
      <p:ext uri="{BB962C8B-B14F-4D97-AF65-F5344CB8AC3E}">
        <p14:creationId xmlns:p14="http://schemas.microsoft.com/office/powerpoint/2010/main" val="20205503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i="0" u="none" strike="noStrike">
                <a:effectLst/>
                <a:latin typeface="+mj-lt"/>
                <a:ea typeface="+mj-ea"/>
                <a:cs typeface="+mj-cs"/>
                <a:sym typeface="Calibri"/>
              </a:rPr>
              <a:t>硬盘</a:t>
            </a:r>
            <a:r>
              <a:rPr lang="en" altLang="zh-CN" b="0" i="0" u="none" strike="noStrike">
                <a:effectLst/>
                <a:latin typeface="+mj-lt"/>
                <a:ea typeface="+mj-ea"/>
                <a:cs typeface="+mj-cs"/>
                <a:sym typeface="Calibri"/>
              </a:rPr>
              <a:t>SMART</a:t>
            </a:r>
            <a:r>
              <a:rPr lang="zh-CN" altLang="en-US" b="0" i="0" u="none" strike="noStrike">
                <a:effectLst/>
                <a:latin typeface="+mj-lt"/>
                <a:ea typeface="+mj-ea"/>
                <a:cs typeface="+mj-cs"/>
                <a:sym typeface="Calibri"/>
              </a:rPr>
              <a:t>检测的</a:t>
            </a:r>
            <a:r>
              <a:rPr lang="en" altLang="zh-CN" b="0" i="0" u="none" strike="noStrike">
                <a:effectLst/>
                <a:latin typeface="+mj-lt"/>
                <a:ea typeface="+mj-ea"/>
                <a:cs typeface="+mj-cs"/>
                <a:sym typeface="Calibri"/>
              </a:rPr>
              <a:t>ID</a:t>
            </a:r>
            <a:r>
              <a:rPr lang="zh-CN" altLang="en-US" b="0" i="0" u="none" strike="noStrike">
                <a:effectLst/>
                <a:latin typeface="+mj-lt"/>
                <a:ea typeface="+mj-ea"/>
                <a:cs typeface="+mj-cs"/>
                <a:sym typeface="Calibri"/>
              </a:rPr>
              <a:t>代码以两位十六进制数表示（括号里对应的是十进制数）硬盘的各项检测参数。目前，各硬盘制造商的绝大部分</a:t>
            </a:r>
            <a:r>
              <a:rPr lang="en" altLang="zh-CN" b="0" i="0" u="none" strike="noStrike">
                <a:effectLst/>
                <a:latin typeface="+mj-lt"/>
                <a:ea typeface="+mj-ea"/>
                <a:cs typeface="+mj-cs"/>
                <a:sym typeface="Calibri"/>
              </a:rPr>
              <a:t>SMART ID</a:t>
            </a:r>
            <a:r>
              <a:rPr lang="zh-CN" altLang="en-US" b="0" i="0" u="none" strike="noStrike">
                <a:effectLst/>
                <a:latin typeface="+mj-lt"/>
                <a:ea typeface="+mj-ea"/>
                <a:cs typeface="+mj-cs"/>
                <a:sym typeface="Calibri"/>
              </a:rPr>
              <a:t>代码所代表的参数含义是一致的，但厂商也可以根据需要使用不同的</a:t>
            </a:r>
            <a:r>
              <a:rPr lang="en" altLang="zh-CN" b="0" i="0" u="none" strike="noStrike">
                <a:effectLst/>
                <a:latin typeface="+mj-lt"/>
                <a:ea typeface="+mj-ea"/>
                <a:cs typeface="+mj-cs"/>
                <a:sym typeface="Calibri"/>
              </a:rPr>
              <a:t>ID</a:t>
            </a:r>
            <a:r>
              <a:rPr lang="zh-CN" altLang="en-US" b="0" i="0" u="none" strike="noStrike">
                <a:effectLst/>
                <a:latin typeface="+mj-lt"/>
                <a:ea typeface="+mj-ea"/>
                <a:cs typeface="+mj-cs"/>
                <a:sym typeface="Calibri"/>
              </a:rPr>
              <a:t>代码，或者根据检测项目的多少增减</a:t>
            </a:r>
            <a:r>
              <a:rPr lang="en" altLang="zh-CN" b="0" i="0" u="none" strike="noStrike">
                <a:effectLst/>
                <a:latin typeface="+mj-lt"/>
                <a:ea typeface="+mj-ea"/>
                <a:cs typeface="+mj-cs"/>
                <a:sym typeface="Calibri"/>
              </a:rPr>
              <a:t>ID</a:t>
            </a:r>
            <a:r>
              <a:rPr lang="zh-CN" altLang="en-US" b="0" i="0" u="none" strike="noStrike">
                <a:effectLst/>
                <a:latin typeface="+mj-lt"/>
                <a:ea typeface="+mj-ea"/>
                <a:cs typeface="+mj-cs"/>
                <a:sym typeface="Calibri"/>
              </a:rPr>
              <a:t>代码。</a:t>
            </a:r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7319779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881549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800" b="1" dirty="0">
                <a:solidFill>
                  <a:prstClr val="black"/>
                </a:solidFill>
              </a:rPr>
              <a:t>1.</a:t>
            </a:r>
            <a:r>
              <a:rPr lang="zh-CN" altLang="en-US" sz="1800" b="1" dirty="0">
                <a:solidFill>
                  <a:prstClr val="black"/>
                </a:solidFill>
              </a:rPr>
              <a:t> 存储器从一个硬盘表面读取数据时发生的错误率。（越小越好）</a:t>
            </a:r>
            <a:endParaRPr lang="en-US" altLang="zh-CN" sz="1800" b="1" dirty="0">
              <a:solidFill>
                <a:prstClr val="black"/>
              </a:solidFill>
            </a:endParaRPr>
          </a:p>
          <a:p>
            <a:r>
              <a:rPr lang="en-US" altLang="zh-CN" sz="1800" b="1" dirty="0">
                <a:solidFill>
                  <a:prstClr val="black"/>
                </a:solidFill>
              </a:rPr>
              <a:t>2.</a:t>
            </a:r>
            <a:r>
              <a:rPr lang="zh-CN" altLang="en-US" sz="1800" b="1" dirty="0">
                <a:solidFill>
                  <a:prstClr val="black"/>
                </a:solidFill>
              </a:rPr>
              <a:t> 硬盘读写性能的测量值，如果其值有变动，有可能硬盘出现了问题。（越大越好）</a:t>
            </a:r>
            <a:endParaRPr lang="en-US" altLang="zh-CN" sz="1800" b="1" dirty="0">
              <a:solidFill>
                <a:prstClr val="black"/>
              </a:solidFill>
            </a:endParaRPr>
          </a:p>
          <a:p>
            <a:r>
              <a:rPr lang="en-US" altLang="zh-CN" sz="1800" b="1" dirty="0">
                <a:solidFill>
                  <a:prstClr val="black"/>
                </a:solidFill>
              </a:rPr>
              <a:t>3.</a:t>
            </a:r>
            <a:r>
              <a:rPr lang="zh-CN" altLang="en-US" sz="1800" b="1" dirty="0">
                <a:solidFill>
                  <a:prstClr val="black"/>
                </a:solidFill>
              </a:rPr>
              <a:t> 盘片由静止启动加速到稳定正常运行速度的平均所需时间。（越小越好）</a:t>
            </a:r>
            <a:endParaRPr lang="en-US" altLang="zh-CN" sz="1800" b="1" dirty="0">
              <a:solidFill>
                <a:prstClr val="black"/>
              </a:solidFill>
            </a:endParaRPr>
          </a:p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513017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800" b="1" dirty="0">
                <a:solidFill>
                  <a:prstClr val="black"/>
                </a:solidFill>
              </a:rPr>
              <a:t>4.</a:t>
            </a:r>
            <a:r>
              <a:rPr lang="zh-CN" altLang="en-US" sz="1800" b="1" dirty="0">
                <a:solidFill>
                  <a:prstClr val="black"/>
                </a:solidFill>
              </a:rPr>
              <a:t> 一个盘片启动关闭周期的统计值，只有硬盘从完全断电中启动或从睡眠模式恢复，盘片主轴电机被启动时才会记一次数。（越小越好）</a:t>
            </a:r>
            <a:endParaRPr lang="en-US" altLang="zh-CN" sz="1800" b="1" dirty="0">
              <a:solidFill>
                <a:prstClr val="black"/>
              </a:solidFill>
            </a:endParaRPr>
          </a:p>
          <a:p>
            <a:r>
              <a:rPr lang="en-US" altLang="zh-CN" sz="1800" b="1" dirty="0">
                <a:solidFill>
                  <a:prstClr val="black"/>
                </a:solidFill>
              </a:rPr>
              <a:t>5.</a:t>
            </a:r>
            <a:r>
              <a:rPr lang="zh-CN" altLang="en-US" sz="1800" b="1" dirty="0">
                <a:solidFill>
                  <a:prstClr val="black"/>
                </a:solidFill>
              </a:rPr>
              <a:t> 记录由于损坏而被映射到无损的后备区的磁区计数。（越小越好）</a:t>
            </a:r>
            <a:endParaRPr lang="en-US" altLang="zh-CN" sz="1800" b="1" dirty="0">
              <a:solidFill>
                <a:prstClr val="black"/>
              </a:solidFill>
            </a:endParaRPr>
          </a:p>
          <a:p>
            <a:r>
              <a:rPr lang="en-US" altLang="zh-CN" sz="1800" b="1" dirty="0">
                <a:solidFill>
                  <a:prstClr val="black"/>
                </a:solidFill>
              </a:rPr>
              <a:t>7.</a:t>
            </a:r>
            <a:r>
              <a:rPr lang="zh-CN" altLang="en-US" sz="1800" b="1" dirty="0">
                <a:solidFill>
                  <a:prstClr val="black"/>
                </a:solidFill>
              </a:rPr>
              <a:t> 磁头寻找磁道由于机械问题而出错的几率。</a:t>
            </a:r>
            <a:endParaRPr lang="en-US" altLang="zh-CN" sz="1800" b="1" dirty="0">
              <a:solidFill>
                <a:prstClr val="black"/>
              </a:solidFill>
            </a:endParaRPr>
          </a:p>
          <a:p>
            <a:r>
              <a:rPr lang="en-US" altLang="zh-CN" sz="1800" b="1" dirty="0">
                <a:solidFill>
                  <a:prstClr val="black"/>
                </a:solidFill>
              </a:rPr>
              <a:t>8.</a:t>
            </a:r>
            <a:r>
              <a:rPr lang="zh-CN" altLang="en-US" sz="1800" b="1" dirty="0">
                <a:solidFill>
                  <a:prstClr val="black"/>
                </a:solidFill>
              </a:rPr>
              <a:t> 每次寻道时间的平均值。（越大越好）</a:t>
            </a:r>
            <a:endParaRPr lang="en-US" altLang="zh-CN" sz="1800" b="1" dirty="0">
              <a:solidFill>
                <a:prstClr val="black"/>
              </a:solidFill>
            </a:endParaRPr>
          </a:p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725418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800" b="1" dirty="0">
                <a:solidFill>
                  <a:prstClr val="black"/>
                </a:solidFill>
              </a:rPr>
              <a:t>9. </a:t>
            </a:r>
            <a:r>
              <a:rPr lang="zh-CN" altLang="en-US" sz="1800" b="1" dirty="0">
                <a:solidFill>
                  <a:prstClr val="black"/>
                </a:solidFill>
              </a:rPr>
              <a:t>硬盘自出厂以来加电启动的统计时间。（越小越好）</a:t>
            </a:r>
            <a:endParaRPr lang="en-US" altLang="zh-CN" sz="1800" b="1" dirty="0">
              <a:solidFill>
                <a:prstClr val="black"/>
              </a:solidFill>
            </a:endParaRPr>
          </a:p>
          <a:p>
            <a:r>
              <a:rPr lang="en-US" altLang="zh-CN" sz="1800" b="1" dirty="0">
                <a:solidFill>
                  <a:prstClr val="black"/>
                </a:solidFill>
              </a:rPr>
              <a:t>10. S.M.A.R.T</a:t>
            </a:r>
            <a:r>
              <a:rPr lang="zh-CN" altLang="en-US" sz="1800" b="1" dirty="0">
                <a:solidFill>
                  <a:prstClr val="black"/>
                </a:solidFill>
              </a:rPr>
              <a:t>参数电机起转重试，表明了主轴电机的启动尝试次数。 主轴电机频繁的尝试启动，意味着硬盘驱动器的寿命可能将近实际限值。（越小越好）</a:t>
            </a:r>
            <a:endParaRPr lang="en-US" altLang="zh-CN" sz="1800" b="1" dirty="0">
              <a:solidFill>
                <a:prstClr val="black"/>
              </a:solidFill>
            </a:endParaRPr>
          </a:p>
          <a:p>
            <a:r>
              <a:rPr lang="en-US" altLang="zh-CN" sz="1800" b="1" dirty="0">
                <a:solidFill>
                  <a:prstClr val="black"/>
                </a:solidFill>
              </a:rPr>
              <a:t>11. </a:t>
            </a:r>
            <a:r>
              <a:rPr lang="zh-CN" altLang="en-US" sz="1800" b="1" dirty="0">
                <a:solidFill>
                  <a:prstClr val="black"/>
                </a:solidFill>
              </a:rPr>
              <a:t>磁头在一次运行失败时尝试校准至正常状态的统计数，该值改变时意味着硬盘的机械部件已出现问题。（越小越好）</a:t>
            </a:r>
            <a:endParaRPr lang="en-US" altLang="zh-CN" sz="1800" b="1" dirty="0">
              <a:solidFill>
                <a:prstClr val="black"/>
              </a:solidFill>
            </a:endParaRPr>
          </a:p>
          <a:p>
            <a:r>
              <a:rPr lang="en-US" altLang="zh-CN" sz="1800" b="1" dirty="0">
                <a:solidFill>
                  <a:prstClr val="black"/>
                </a:solidFill>
              </a:rPr>
              <a:t>12.</a:t>
            </a:r>
            <a:r>
              <a:rPr lang="zh-CN" altLang="en-US" sz="1800" b="1" dirty="0">
                <a:solidFill>
                  <a:prstClr val="black"/>
                </a:solidFill>
              </a:rPr>
              <a:t> 硬盘电源充分开</a:t>
            </a:r>
            <a:r>
              <a:rPr lang="en-US" altLang="zh-CN" sz="1800" b="1" dirty="0">
                <a:solidFill>
                  <a:prstClr val="black"/>
                </a:solidFill>
              </a:rPr>
              <a:t>/</a:t>
            </a:r>
            <a:r>
              <a:rPr lang="zh-CN" altLang="en-US" sz="1800" b="1" dirty="0">
                <a:solidFill>
                  <a:prstClr val="black"/>
                </a:solidFill>
              </a:rPr>
              <a:t>关循环计数。</a:t>
            </a:r>
            <a:endParaRPr lang="en-US" altLang="zh-CN" sz="1800" b="1" dirty="0">
              <a:solidFill>
                <a:prstClr val="black"/>
              </a:solidFill>
            </a:endParaRPr>
          </a:p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872313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800" b="1" dirty="0">
                <a:solidFill>
                  <a:prstClr val="black"/>
                </a:solidFill>
              </a:rPr>
              <a:t>187.</a:t>
            </a:r>
            <a:r>
              <a:rPr lang="zh-CN" altLang="en-US" sz="1800" b="1" dirty="0">
                <a:solidFill>
                  <a:prstClr val="black"/>
                </a:solidFill>
              </a:rPr>
              <a:t> 硬件</a:t>
            </a:r>
            <a:r>
              <a:rPr lang="en-US" altLang="zh-CN" sz="1800" b="1" dirty="0">
                <a:solidFill>
                  <a:prstClr val="black"/>
                </a:solidFill>
              </a:rPr>
              <a:t>ECC</a:t>
            </a:r>
            <a:r>
              <a:rPr lang="zh-CN" altLang="en-US" sz="1800" b="1" dirty="0">
                <a:solidFill>
                  <a:prstClr val="black"/>
                </a:solidFill>
              </a:rPr>
              <a:t>无法恢复的错误计数。（越小越好）</a:t>
            </a:r>
            <a:endParaRPr lang="en-US" altLang="zh-CN" sz="1800" b="1" dirty="0">
              <a:solidFill>
                <a:prstClr val="black"/>
              </a:solidFill>
            </a:endParaRPr>
          </a:p>
          <a:p>
            <a:r>
              <a:rPr lang="en-US" altLang="zh-CN" sz="1800" b="1" dirty="0">
                <a:solidFill>
                  <a:prstClr val="black"/>
                </a:solidFill>
              </a:rPr>
              <a:t>188. </a:t>
            </a:r>
            <a:r>
              <a:rPr lang="zh-CN" altLang="en-US" sz="1800" b="1" dirty="0">
                <a:solidFill>
                  <a:prstClr val="black"/>
                </a:solidFill>
              </a:rPr>
              <a:t>由于无法连接至硬盘而终止操作的统计数，一般为</a:t>
            </a:r>
            <a:r>
              <a:rPr lang="en-US" altLang="zh-CN" sz="1800" b="1" dirty="0">
                <a:solidFill>
                  <a:prstClr val="black"/>
                </a:solidFill>
              </a:rPr>
              <a:t>0</a:t>
            </a:r>
            <a:r>
              <a:rPr lang="zh-CN" altLang="en-US" sz="1800" b="1" dirty="0">
                <a:solidFill>
                  <a:prstClr val="black"/>
                </a:solidFill>
              </a:rPr>
              <a:t>，如果远超过</a:t>
            </a:r>
            <a:r>
              <a:rPr lang="en-US" altLang="zh-CN" sz="1800" b="1" dirty="0">
                <a:solidFill>
                  <a:prstClr val="black"/>
                </a:solidFill>
              </a:rPr>
              <a:t>0</a:t>
            </a:r>
            <a:r>
              <a:rPr lang="zh-CN" altLang="en-US" sz="1800" b="1" dirty="0">
                <a:solidFill>
                  <a:prstClr val="black"/>
                </a:solidFill>
              </a:rPr>
              <a:t>，则可能有电源问题、数据线接口氧化或更严重的问题。（越小越好）</a:t>
            </a:r>
            <a:endParaRPr lang="en-US" altLang="zh-CN" sz="1800" b="1" dirty="0">
              <a:solidFill>
                <a:prstClr val="black"/>
              </a:solidFill>
            </a:endParaRPr>
          </a:p>
          <a:p>
            <a:r>
              <a:rPr lang="en-US" altLang="zh-CN" sz="1800" b="1" dirty="0">
                <a:solidFill>
                  <a:prstClr val="black"/>
                </a:solidFill>
              </a:rPr>
              <a:t>189. </a:t>
            </a:r>
            <a:r>
              <a:rPr lang="zh-CN" altLang="en-US" sz="1800" b="1" dirty="0">
                <a:solidFill>
                  <a:prstClr val="black"/>
                </a:solidFill>
              </a:rPr>
              <a:t>硬盘进行写入时对磁头高度进行监控以提供额外的保障。当磁头处于不正常高度进行写入时，写入操作会被终止，原有数据重写入或者将该扇区重映射到安全区域。该属性是统计值。（越小越好）</a:t>
            </a:r>
            <a:endParaRPr lang="en-US" altLang="zh-CN" sz="1800" b="1" dirty="0">
              <a:solidFill>
                <a:prstClr val="black"/>
              </a:solidFill>
            </a:endParaRPr>
          </a:p>
          <a:p>
            <a:r>
              <a:rPr lang="en-US" altLang="zh-CN" sz="1800" b="1" dirty="0">
                <a:solidFill>
                  <a:prstClr val="black"/>
                </a:solidFill>
              </a:rPr>
              <a:t>190. </a:t>
            </a:r>
            <a:r>
              <a:rPr lang="zh-CN" altLang="en-US" sz="1800" b="1" dirty="0">
                <a:solidFill>
                  <a:prstClr val="black"/>
                </a:solidFill>
              </a:rPr>
              <a:t>计量硬盘内气流温度。（越小越好）</a:t>
            </a:r>
            <a:endParaRPr lang="en-US" altLang="zh-CN" sz="1800" b="1" dirty="0">
              <a:solidFill>
                <a:prstClr val="black"/>
              </a:solidFill>
            </a:endParaRPr>
          </a:p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846421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800" b="1" dirty="0">
                <a:solidFill>
                  <a:prstClr val="black"/>
                </a:solidFill>
              </a:rPr>
              <a:t>190. </a:t>
            </a:r>
            <a:r>
              <a:rPr lang="zh-CN" altLang="en-US" sz="1800" b="1" dirty="0">
                <a:solidFill>
                  <a:prstClr val="black"/>
                </a:solidFill>
              </a:rPr>
              <a:t>计量硬盘内气流温度。（越小越好）</a:t>
            </a:r>
            <a:endParaRPr lang="en-US" altLang="zh-CN" sz="1800" b="1" dirty="0">
              <a:solidFill>
                <a:prstClr val="black"/>
              </a:solidFill>
            </a:endParaRPr>
          </a:p>
          <a:p>
            <a:r>
              <a:rPr lang="en-US" altLang="zh-CN" sz="1800" b="1" dirty="0">
                <a:solidFill>
                  <a:prstClr val="black"/>
                </a:solidFill>
              </a:rPr>
              <a:t>191. </a:t>
            </a:r>
            <a:r>
              <a:rPr lang="zh-CN" altLang="en-US" sz="1800" b="1" dirty="0">
                <a:solidFill>
                  <a:prstClr val="black"/>
                </a:solidFill>
              </a:rPr>
              <a:t>计量可能对硬盘做成损害的冲击次数。（越小越好）</a:t>
            </a:r>
            <a:endParaRPr lang="en-US" altLang="zh-CN" sz="1800" b="1" dirty="0">
              <a:solidFill>
                <a:prstClr val="black"/>
              </a:solidFill>
            </a:endParaRPr>
          </a:p>
          <a:p>
            <a:r>
              <a:rPr lang="en-US" altLang="zh-CN" sz="1800" b="1" dirty="0">
                <a:solidFill>
                  <a:prstClr val="black"/>
                </a:solidFill>
              </a:rPr>
              <a:t>192. </a:t>
            </a:r>
            <a:r>
              <a:rPr lang="zh-CN" altLang="en-US" sz="1800" b="1" dirty="0">
                <a:solidFill>
                  <a:prstClr val="black"/>
                </a:solidFill>
              </a:rPr>
              <a:t>计量磁头在没有加电时不移进硬盘的值。（越小越好）</a:t>
            </a:r>
            <a:endParaRPr lang="en-US" altLang="zh-CN" sz="1800" b="1" dirty="0">
              <a:solidFill>
                <a:prstClr val="black"/>
              </a:solidFill>
            </a:endParaRPr>
          </a:p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14491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800" b="1" dirty="0">
                <a:solidFill>
                  <a:prstClr val="black"/>
                </a:solidFill>
              </a:rPr>
              <a:t>193. </a:t>
            </a:r>
            <a:r>
              <a:rPr lang="zh-CN" altLang="en-US" sz="1800" b="1" dirty="0">
                <a:solidFill>
                  <a:prstClr val="black"/>
                </a:solidFill>
              </a:rPr>
              <a:t>计量磁头在加电时移进</a:t>
            </a:r>
            <a:r>
              <a:rPr lang="en-US" altLang="zh-CN" sz="1800" b="1" dirty="0">
                <a:solidFill>
                  <a:prstClr val="black"/>
                </a:solidFill>
              </a:rPr>
              <a:t>/</a:t>
            </a:r>
            <a:r>
              <a:rPr lang="zh-CN" altLang="en-US" sz="1800" b="1" dirty="0">
                <a:solidFill>
                  <a:prstClr val="black"/>
                </a:solidFill>
              </a:rPr>
              <a:t>移出硬盘周期的值。（越小越好）</a:t>
            </a:r>
            <a:endParaRPr lang="en-US" altLang="zh-CN" sz="1800" b="1" dirty="0">
              <a:solidFill>
                <a:prstClr val="black"/>
              </a:solidFill>
            </a:endParaRPr>
          </a:p>
          <a:p>
            <a:r>
              <a:rPr lang="en-US" altLang="zh-CN" sz="1800" b="1" dirty="0">
                <a:solidFill>
                  <a:prstClr val="black"/>
                </a:solidFill>
              </a:rPr>
              <a:t>194. </a:t>
            </a:r>
            <a:r>
              <a:rPr lang="zh-CN" altLang="en-US" sz="1800" b="1" dirty="0">
                <a:solidFill>
                  <a:prstClr val="black"/>
                </a:solidFill>
              </a:rPr>
              <a:t>硬盘温度。该温度并非直接的摄氏度。将原始值的最低两位字节转化成十进制，即为精确的温度值。例如：原始值为</a:t>
            </a:r>
            <a:r>
              <a:rPr lang="en-US" altLang="zh-CN" sz="1800" b="1" dirty="0">
                <a:solidFill>
                  <a:prstClr val="black"/>
                </a:solidFill>
              </a:rPr>
              <a:t>0x003600090023</a:t>
            </a:r>
            <a:r>
              <a:rPr lang="zh-CN" altLang="en-US" sz="1800" b="1" dirty="0">
                <a:solidFill>
                  <a:prstClr val="black"/>
                </a:solidFill>
              </a:rPr>
              <a:t>，将</a:t>
            </a:r>
            <a:r>
              <a:rPr lang="en-US" altLang="zh-CN" sz="1800" b="1" dirty="0">
                <a:solidFill>
                  <a:prstClr val="black"/>
                </a:solidFill>
              </a:rPr>
              <a:t>0x23</a:t>
            </a:r>
            <a:r>
              <a:rPr lang="zh-CN" altLang="en-US" sz="1800" b="1" dirty="0">
                <a:solidFill>
                  <a:prstClr val="black"/>
                </a:solidFill>
              </a:rPr>
              <a:t>转换为十进制为</a:t>
            </a:r>
            <a:r>
              <a:rPr lang="en-US" altLang="zh-CN" sz="1800" b="1" dirty="0">
                <a:solidFill>
                  <a:prstClr val="black"/>
                </a:solidFill>
              </a:rPr>
              <a:t>35</a:t>
            </a:r>
            <a:r>
              <a:rPr lang="zh-CN" altLang="en-US" sz="1800" b="1" dirty="0">
                <a:solidFill>
                  <a:prstClr val="black"/>
                </a:solidFill>
              </a:rPr>
              <a:t>，则硬盘温度为</a:t>
            </a:r>
            <a:r>
              <a:rPr lang="en-US" altLang="zh-CN" sz="1800" b="1" dirty="0">
                <a:solidFill>
                  <a:prstClr val="black"/>
                </a:solidFill>
              </a:rPr>
              <a:t>35</a:t>
            </a:r>
            <a:r>
              <a:rPr lang="zh-CN" altLang="en-US" sz="1800" b="1" dirty="0">
                <a:solidFill>
                  <a:prstClr val="black"/>
                </a:solidFill>
              </a:rPr>
              <a:t>度。（越小越好）</a:t>
            </a:r>
            <a:endParaRPr lang="en-US" altLang="zh-CN" sz="1800" b="1" dirty="0">
              <a:solidFill>
                <a:prstClr val="black"/>
              </a:solidFill>
            </a:endParaRPr>
          </a:p>
          <a:p>
            <a:r>
              <a:rPr lang="en-US" altLang="zh-CN" sz="1800" b="1" dirty="0">
                <a:solidFill>
                  <a:prstClr val="black"/>
                </a:solidFill>
              </a:rPr>
              <a:t>195. </a:t>
            </a:r>
            <a:r>
              <a:rPr lang="zh-CN" altLang="en-US" sz="1800" b="1" dirty="0">
                <a:solidFill>
                  <a:prstClr val="black"/>
                </a:solidFill>
              </a:rPr>
              <a:t>硬件</a:t>
            </a:r>
            <a:r>
              <a:rPr lang="en-US" altLang="zh-CN" sz="1800" b="1" dirty="0">
                <a:solidFill>
                  <a:prstClr val="black"/>
                </a:solidFill>
              </a:rPr>
              <a:t>ECC</a:t>
            </a:r>
            <a:r>
              <a:rPr lang="zh-CN" altLang="en-US" sz="1800" b="1" dirty="0">
                <a:solidFill>
                  <a:prstClr val="black"/>
                </a:solidFill>
              </a:rPr>
              <a:t>恢复，为特定原始值。</a:t>
            </a:r>
            <a:endParaRPr lang="en-US" altLang="zh-CN" sz="1800" b="1" dirty="0">
              <a:solidFill>
                <a:prstClr val="black"/>
              </a:solidFill>
            </a:endParaRPr>
          </a:p>
          <a:p>
            <a:pPr marL="0" marR="0" lvl="0" indent="0" defTabSz="139982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b="1" dirty="0">
                <a:solidFill>
                  <a:prstClr val="black"/>
                </a:solidFill>
              </a:rPr>
              <a:t>196. </a:t>
            </a:r>
            <a:r>
              <a:rPr lang="zh-CN" altLang="en-US" sz="1800" b="1" dirty="0">
                <a:solidFill>
                  <a:prstClr val="black"/>
                </a:solidFill>
              </a:rPr>
              <a:t>记录已重映射扇区和可能重映射扇区的事件计数。（越小越好）</a:t>
            </a:r>
            <a:endParaRPr lang="en-US" altLang="zh-CN" sz="1800" b="1" dirty="0">
              <a:solidFill>
                <a:prstClr val="black"/>
              </a:solidFill>
            </a:endParaRPr>
          </a:p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079872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800" b="1" dirty="0">
                <a:solidFill>
                  <a:prstClr val="black"/>
                </a:solidFill>
              </a:rPr>
              <a:t>197. </a:t>
            </a:r>
            <a:r>
              <a:rPr lang="zh-CN" altLang="en-US" sz="1800" b="1" dirty="0">
                <a:solidFill>
                  <a:prstClr val="black"/>
                </a:solidFill>
              </a:rPr>
              <a:t>记录不稳定的扇区的数量。（越小越好）</a:t>
            </a:r>
            <a:endParaRPr lang="en-US" altLang="zh-CN" sz="1800" b="1" dirty="0">
              <a:solidFill>
                <a:prstClr val="black"/>
              </a:solidFill>
            </a:endParaRPr>
          </a:p>
          <a:p>
            <a:r>
              <a:rPr lang="en-US" altLang="zh-CN" sz="1800" b="1" dirty="0">
                <a:solidFill>
                  <a:prstClr val="black"/>
                </a:solidFill>
              </a:rPr>
              <a:t>198.</a:t>
            </a:r>
            <a:r>
              <a:rPr lang="zh-CN" altLang="en-US" sz="1800" b="1" dirty="0">
                <a:solidFill>
                  <a:prstClr val="black"/>
                </a:solidFill>
              </a:rPr>
              <a:t> 记录肯定出错的扇区数量。（越小越好）</a:t>
            </a:r>
            <a:endParaRPr lang="en-US" altLang="zh-CN" sz="1800" b="1" dirty="0">
              <a:solidFill>
                <a:prstClr val="black"/>
              </a:solidFill>
            </a:endParaRPr>
          </a:p>
          <a:p>
            <a:r>
              <a:rPr lang="en-US" altLang="zh-CN" sz="1800" b="1" dirty="0">
                <a:solidFill>
                  <a:prstClr val="black"/>
                </a:solidFill>
              </a:rPr>
              <a:t>199. </a:t>
            </a:r>
            <a:r>
              <a:rPr lang="zh-CN" altLang="en-US" sz="1800" b="1" dirty="0">
                <a:solidFill>
                  <a:prstClr val="black"/>
                </a:solidFill>
              </a:rPr>
              <a:t>记录硬盘通讯时发生的</a:t>
            </a:r>
            <a:r>
              <a:rPr lang="en-US" altLang="zh-CN" sz="1800" b="1" dirty="0">
                <a:solidFill>
                  <a:prstClr val="black"/>
                </a:solidFill>
              </a:rPr>
              <a:t>CRC</a:t>
            </a:r>
            <a:r>
              <a:rPr lang="zh-CN" altLang="en-US" sz="1800" b="1" dirty="0">
                <a:solidFill>
                  <a:prstClr val="black"/>
                </a:solidFill>
              </a:rPr>
              <a:t>错误。（越小越好）</a:t>
            </a:r>
            <a:endParaRPr lang="en-US" altLang="zh-CN" sz="1800" b="1" dirty="0">
              <a:solidFill>
                <a:prstClr val="black"/>
              </a:solidFill>
            </a:endParaRPr>
          </a:p>
          <a:p>
            <a:r>
              <a:rPr lang="en-US" altLang="zh-CN" sz="1800" b="1" dirty="0">
                <a:solidFill>
                  <a:prstClr val="black"/>
                </a:solidFill>
              </a:rPr>
              <a:t>200. </a:t>
            </a:r>
            <a:r>
              <a:rPr lang="zh-CN" altLang="en-US" sz="1800" b="1" dirty="0">
                <a:solidFill>
                  <a:prstClr val="black"/>
                </a:solidFill>
              </a:rPr>
              <a:t>写入一个区域时发现的错误的计数。（越小越好）</a:t>
            </a:r>
            <a:endParaRPr lang="en-US" altLang="zh-CN" sz="1800" b="1" dirty="0">
              <a:solidFill>
                <a:prstClr val="black"/>
              </a:solidFill>
            </a:endParaRPr>
          </a:p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246126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BE019FD-CE07-834D-A23D-D4FE82372F26}"/>
              </a:ext>
            </a:extLst>
          </p:cNvPr>
          <p:cNvSpPr txBox="1"/>
          <p:nvPr userDrawn="1"/>
        </p:nvSpPr>
        <p:spPr>
          <a:xfrm flipH="1">
            <a:off x="465577" y="349135"/>
            <a:ext cx="3042393" cy="40011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139982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2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直接连接符 6"/>
          <p:cNvSpPr/>
          <p:nvPr/>
        </p:nvSpPr>
        <p:spPr>
          <a:xfrm>
            <a:off x="8433661" y="1087578"/>
            <a:ext cx="4571144" cy="1"/>
          </a:xfrm>
          <a:prstGeom prst="line">
            <a:avLst/>
          </a:prstGeom>
          <a:ln w="101600">
            <a:solidFill>
              <a:srgbClr val="000000"/>
            </a:solidFill>
          </a:ln>
          <a:effectLst>
            <a:outerShdw blurRad="50800" dist="25400" dir="5400000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32" name="直接连接符 8"/>
          <p:cNvSpPr/>
          <p:nvPr/>
        </p:nvSpPr>
        <p:spPr>
          <a:xfrm>
            <a:off x="-2" y="1087578"/>
            <a:ext cx="8433656" cy="1"/>
          </a:xfrm>
          <a:prstGeom prst="line">
            <a:avLst/>
          </a:prstGeom>
          <a:ln w="101600">
            <a:solidFill>
              <a:srgbClr val="C00000"/>
            </a:solidFill>
          </a:ln>
          <a:effectLst>
            <a:outerShdw blurRad="50800" dist="25400" dir="5400000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/>
          <a:lstStyle/>
          <a:p>
            <a:endParaRPr/>
          </a:p>
        </p:txBody>
      </p:sp>
      <p:pic>
        <p:nvPicPr>
          <p:cNvPr id="33" name="Picture 2" descr="Picture 2"/>
          <p:cNvPicPr>
            <a:picLocks noChangeAspect="1"/>
          </p:cNvPicPr>
          <p:nvPr/>
        </p:nvPicPr>
        <p:blipFill>
          <a:blip r:embed="rId2"/>
          <a:srcRect t="18944" b="26751"/>
          <a:stretch>
            <a:fillRect/>
          </a:stretch>
        </p:blipFill>
        <p:spPr>
          <a:xfrm>
            <a:off x="10291619" y="165875"/>
            <a:ext cx="2367100" cy="720474"/>
          </a:xfrm>
          <a:prstGeom prst="rect">
            <a:avLst/>
          </a:prstGeom>
          <a:ln w="12700">
            <a:miter lim="400000"/>
          </a:ln>
        </p:spPr>
      </p:pic>
      <p:sp>
        <p:nvSpPr>
          <p:cNvPr id="3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9184640" y="9040145"/>
            <a:ext cx="499046" cy="521023"/>
          </a:xfrm>
          <a:prstGeom prst="rect">
            <a:avLst/>
          </a:prstGeom>
        </p:spPr>
        <p:txBody>
          <a:bodyPr lIns="70011" tIns="70011" rIns="70011" bIns="70011" anchor="t"/>
          <a:lstStyle>
            <a:lvl1pPr algn="l">
              <a:defRPr sz="26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直接连接符 6"/>
          <p:cNvSpPr/>
          <p:nvPr/>
        </p:nvSpPr>
        <p:spPr>
          <a:xfrm>
            <a:off x="8433661" y="1087578"/>
            <a:ext cx="4571144" cy="1"/>
          </a:xfrm>
          <a:prstGeom prst="line">
            <a:avLst/>
          </a:prstGeom>
          <a:ln w="101600">
            <a:solidFill>
              <a:srgbClr val="000000"/>
            </a:solidFill>
          </a:ln>
          <a:effectLst>
            <a:outerShdw blurRad="50800" dist="25400" dir="5400000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52" name="直接连接符 8"/>
          <p:cNvSpPr/>
          <p:nvPr/>
        </p:nvSpPr>
        <p:spPr>
          <a:xfrm>
            <a:off x="-2" y="1087578"/>
            <a:ext cx="8433656" cy="1"/>
          </a:xfrm>
          <a:prstGeom prst="line">
            <a:avLst/>
          </a:prstGeom>
          <a:ln w="101600">
            <a:solidFill>
              <a:srgbClr val="C00000"/>
            </a:solidFill>
          </a:ln>
          <a:effectLst>
            <a:outerShdw blurRad="50800" dist="25400" dir="5400000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/>
          <a:lstStyle/>
          <a:p>
            <a:endParaRPr/>
          </a:p>
        </p:txBody>
      </p:sp>
      <p:pic>
        <p:nvPicPr>
          <p:cNvPr id="53" name="Picture 2" descr="Picture 2"/>
          <p:cNvPicPr>
            <a:picLocks noChangeAspect="1"/>
          </p:cNvPicPr>
          <p:nvPr/>
        </p:nvPicPr>
        <p:blipFill>
          <a:blip r:embed="rId2"/>
          <a:srcRect t="18944" b="26751"/>
          <a:stretch>
            <a:fillRect/>
          </a:stretch>
        </p:blipFill>
        <p:spPr>
          <a:xfrm>
            <a:off x="10291619" y="165875"/>
            <a:ext cx="2367100" cy="720474"/>
          </a:xfrm>
          <a:prstGeom prst="rect">
            <a:avLst/>
          </a:prstGeom>
          <a:ln w="12700">
            <a:miter lim="400000"/>
          </a:ln>
        </p:spPr>
      </p:pic>
      <p:sp>
        <p:nvSpPr>
          <p:cNvPr id="54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直接连接符 6"/>
          <p:cNvSpPr/>
          <p:nvPr/>
        </p:nvSpPr>
        <p:spPr>
          <a:xfrm>
            <a:off x="8433661" y="1087578"/>
            <a:ext cx="4571144" cy="1"/>
          </a:xfrm>
          <a:prstGeom prst="line">
            <a:avLst/>
          </a:prstGeom>
          <a:ln w="101600">
            <a:solidFill>
              <a:srgbClr val="000000"/>
            </a:solidFill>
          </a:ln>
          <a:effectLst>
            <a:outerShdw blurRad="50800" dist="25400" dir="5400000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62" name="直接连接符 8"/>
          <p:cNvSpPr/>
          <p:nvPr/>
        </p:nvSpPr>
        <p:spPr>
          <a:xfrm>
            <a:off x="-2" y="1087578"/>
            <a:ext cx="8433656" cy="1"/>
          </a:xfrm>
          <a:prstGeom prst="line">
            <a:avLst/>
          </a:prstGeom>
          <a:ln w="101600">
            <a:solidFill>
              <a:srgbClr val="C00000"/>
            </a:solidFill>
          </a:ln>
          <a:effectLst>
            <a:outerShdw blurRad="50800" dist="25400" dir="5400000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/>
          <a:lstStyle/>
          <a:p>
            <a:endParaRPr/>
          </a:p>
        </p:txBody>
      </p:sp>
      <p:pic>
        <p:nvPicPr>
          <p:cNvPr id="63" name="Picture 2" descr="Picture 2"/>
          <p:cNvPicPr>
            <a:picLocks noChangeAspect="1"/>
          </p:cNvPicPr>
          <p:nvPr/>
        </p:nvPicPr>
        <p:blipFill>
          <a:blip r:embed="rId2"/>
          <a:srcRect t="18944" b="26751"/>
          <a:stretch>
            <a:fillRect/>
          </a:stretch>
        </p:blipFill>
        <p:spPr>
          <a:xfrm>
            <a:off x="10291619" y="165875"/>
            <a:ext cx="2367100" cy="720474"/>
          </a:xfrm>
          <a:prstGeom prst="rect">
            <a:avLst/>
          </a:prstGeom>
          <a:ln w="12700">
            <a:miter lim="400000"/>
          </a:ln>
        </p:spPr>
      </p:pic>
      <p:sp>
        <p:nvSpPr>
          <p:cNvPr id="64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接连接符 6"/>
          <p:cNvSpPr/>
          <p:nvPr/>
        </p:nvSpPr>
        <p:spPr>
          <a:xfrm>
            <a:off x="8433661" y="1087578"/>
            <a:ext cx="4571144" cy="1"/>
          </a:xfrm>
          <a:prstGeom prst="line">
            <a:avLst/>
          </a:prstGeom>
          <a:ln w="101600">
            <a:solidFill>
              <a:srgbClr val="000000"/>
            </a:solidFill>
          </a:ln>
          <a:effectLst>
            <a:outerShdw blurRad="50800" dist="25400" dir="5400000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3" name="直接连接符 8"/>
          <p:cNvSpPr/>
          <p:nvPr/>
        </p:nvSpPr>
        <p:spPr>
          <a:xfrm>
            <a:off x="-2" y="1087578"/>
            <a:ext cx="8433656" cy="1"/>
          </a:xfrm>
          <a:prstGeom prst="line">
            <a:avLst/>
          </a:prstGeom>
          <a:ln w="101600">
            <a:solidFill>
              <a:srgbClr val="C00000"/>
            </a:solidFill>
          </a:ln>
          <a:effectLst>
            <a:outerShdw blurRad="50800" dist="25400" dir="5400000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/>
          <a:lstStyle/>
          <a:p>
            <a:endParaRPr/>
          </a:p>
        </p:txBody>
      </p:sp>
      <p:pic>
        <p:nvPicPr>
          <p:cNvPr id="4" name="Picture 2" descr="Picture 2"/>
          <p:cNvPicPr>
            <a:picLocks noChangeAspect="1"/>
          </p:cNvPicPr>
          <p:nvPr/>
        </p:nvPicPr>
        <p:blipFill>
          <a:blip r:embed="rId6"/>
          <a:srcRect t="18944" b="26751"/>
          <a:stretch>
            <a:fillRect/>
          </a:stretch>
        </p:blipFill>
        <p:spPr>
          <a:xfrm>
            <a:off x="10291619" y="165875"/>
            <a:ext cx="2367100" cy="720474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标题文本"/>
          <p:cNvSpPr txBox="1">
            <a:spLocks noGrp="1"/>
          </p:cNvSpPr>
          <p:nvPr>
            <p:ph type="title"/>
          </p:nvPr>
        </p:nvSpPr>
        <p:spPr>
          <a:xfrm>
            <a:off x="1948462" y="1950720"/>
            <a:ext cx="10403841" cy="15172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0011" tIns="70011" rIns="70011" bIns="70011">
            <a:normAutofit/>
          </a:bodyPr>
          <a:lstStyle/>
          <a:p>
            <a:r>
              <a:t>标题文本</a:t>
            </a:r>
          </a:p>
        </p:txBody>
      </p:sp>
      <p:sp>
        <p:nvSpPr>
          <p:cNvPr id="6" name="正文级别 1…"/>
          <p:cNvSpPr txBox="1">
            <a:spLocks noGrp="1"/>
          </p:cNvSpPr>
          <p:nvPr>
            <p:ph type="body" idx="1"/>
          </p:nvPr>
        </p:nvSpPr>
        <p:spPr>
          <a:xfrm>
            <a:off x="7258755" y="3467946"/>
            <a:ext cx="5093548" cy="62856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0011" tIns="70011" rIns="70011" bIns="70011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8964242" y="8854470"/>
            <a:ext cx="355867" cy="371345"/>
          </a:xfrm>
          <a:prstGeom prst="rect">
            <a:avLst/>
          </a:prstGeom>
          <a:ln w="12700">
            <a:miter lim="400000"/>
          </a:ln>
        </p:spPr>
        <p:txBody>
          <a:bodyPr wrap="none" lIns="65022" tIns="65022" rIns="65022" bIns="65022" anchor="ctr">
            <a:spAutoFit/>
          </a:bodyPr>
          <a:lstStyle>
            <a:lvl1pPr algn="r">
              <a:defRPr sz="16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3" r:id="rId3"/>
    <p:sldLayoutId id="2147483654" r:id="rId4"/>
  </p:sldLayoutIdLst>
  <p:transition spd="med"/>
  <p:txStyles>
    <p:titleStyle>
      <a:lvl1pPr marL="0" marR="0" indent="0" algn="ctr" defTabSz="139982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6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0" marR="0" indent="0" algn="ctr" defTabSz="139982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6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0" marR="0" indent="0" algn="ctr" defTabSz="139982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6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0" marR="0" indent="0" algn="ctr" defTabSz="139982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6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0" marR="0" indent="0" algn="ctr" defTabSz="139982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6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0" marR="0" indent="0" algn="ctr" defTabSz="139982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6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0" marR="0" indent="0" algn="ctr" defTabSz="139982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6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0" marR="0" indent="0" algn="ctr" defTabSz="139982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6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0" marR="0" indent="0" algn="ctr" defTabSz="139982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6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titleStyle>
    <p:bodyStyle>
      <a:lvl1pPr marL="521743" marR="0" indent="-521743" algn="l" defTabSz="1399822" rtl="0" latinLnBrk="0">
        <a:lnSpc>
          <a:spcPct val="100000"/>
        </a:lnSpc>
        <a:spcBef>
          <a:spcPts val="1100"/>
        </a:spcBef>
        <a:spcAft>
          <a:spcPts val="0"/>
        </a:spcAft>
        <a:buClrTx/>
        <a:buSzPct val="100000"/>
        <a:buFont typeface="Arial"/>
        <a:buChar char="•"/>
        <a:tabLst/>
        <a:defRPr sz="4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984885" marR="0" indent="-492759" algn="l" defTabSz="1399822" rtl="0" latinLnBrk="0">
        <a:lnSpc>
          <a:spcPct val="100000"/>
        </a:lnSpc>
        <a:spcBef>
          <a:spcPts val="1100"/>
        </a:spcBef>
        <a:spcAft>
          <a:spcPts val="0"/>
        </a:spcAft>
        <a:buClrTx/>
        <a:buSzPct val="100000"/>
        <a:buFont typeface="Arial"/>
        <a:buChar char="–"/>
        <a:tabLst/>
        <a:defRPr sz="4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1439104" marR="0" indent="-454854" algn="l" defTabSz="1399822" rtl="0" latinLnBrk="0">
        <a:lnSpc>
          <a:spcPct val="100000"/>
        </a:lnSpc>
        <a:spcBef>
          <a:spcPts val="1100"/>
        </a:spcBef>
        <a:spcAft>
          <a:spcPts val="0"/>
        </a:spcAft>
        <a:buClrTx/>
        <a:buSzPct val="100000"/>
        <a:buFont typeface="Arial"/>
        <a:buChar char="•"/>
        <a:tabLst/>
        <a:defRPr sz="4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2014565" marR="0" indent="-537554" algn="l" defTabSz="1399822" rtl="0" latinLnBrk="0">
        <a:lnSpc>
          <a:spcPct val="100000"/>
        </a:lnSpc>
        <a:spcBef>
          <a:spcPts val="1100"/>
        </a:spcBef>
        <a:spcAft>
          <a:spcPts val="0"/>
        </a:spcAft>
        <a:buClrTx/>
        <a:buSzPct val="100000"/>
        <a:buFont typeface="Arial"/>
        <a:buChar char="–"/>
        <a:tabLst/>
        <a:defRPr sz="4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2506690" marR="0" indent="-537554" algn="l" defTabSz="1399822" rtl="0" latinLnBrk="0">
        <a:lnSpc>
          <a:spcPct val="100000"/>
        </a:lnSpc>
        <a:spcBef>
          <a:spcPts val="1100"/>
        </a:spcBef>
        <a:spcAft>
          <a:spcPts val="0"/>
        </a:spcAft>
        <a:buClrTx/>
        <a:buSzPct val="100000"/>
        <a:buFont typeface="Arial"/>
        <a:buChar char="»"/>
        <a:tabLst/>
        <a:defRPr sz="4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2998815" marR="0" indent="-537554" algn="l" defTabSz="1399822" rtl="0" latinLnBrk="0">
        <a:lnSpc>
          <a:spcPct val="100000"/>
        </a:lnSpc>
        <a:spcBef>
          <a:spcPts val="1100"/>
        </a:spcBef>
        <a:spcAft>
          <a:spcPts val="0"/>
        </a:spcAft>
        <a:buClrTx/>
        <a:buSzPct val="100000"/>
        <a:buFont typeface="Arial"/>
        <a:buChar char="•"/>
        <a:tabLst/>
        <a:defRPr sz="4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3491576" marR="0" indent="-537554" algn="l" defTabSz="1399822" rtl="0" latinLnBrk="0">
        <a:lnSpc>
          <a:spcPct val="100000"/>
        </a:lnSpc>
        <a:spcBef>
          <a:spcPts val="1100"/>
        </a:spcBef>
        <a:spcAft>
          <a:spcPts val="0"/>
        </a:spcAft>
        <a:buClrTx/>
        <a:buSzPct val="100000"/>
        <a:buFont typeface="Arial"/>
        <a:buChar char="•"/>
        <a:tabLst/>
        <a:defRPr sz="4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3983701" marR="0" indent="-537554" algn="l" defTabSz="1399822" rtl="0" latinLnBrk="0">
        <a:lnSpc>
          <a:spcPct val="100000"/>
        </a:lnSpc>
        <a:spcBef>
          <a:spcPts val="1100"/>
        </a:spcBef>
        <a:spcAft>
          <a:spcPts val="0"/>
        </a:spcAft>
        <a:buClrTx/>
        <a:buSzPct val="100000"/>
        <a:buFont typeface="Arial"/>
        <a:buChar char="•"/>
        <a:tabLst/>
        <a:defRPr sz="4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4476460" marR="0" indent="-537554" algn="l" defTabSz="1399822" rtl="0" latinLnBrk="0">
        <a:lnSpc>
          <a:spcPct val="100000"/>
        </a:lnSpc>
        <a:spcBef>
          <a:spcPts val="1100"/>
        </a:spcBef>
        <a:spcAft>
          <a:spcPts val="0"/>
        </a:spcAft>
        <a:buClrTx/>
        <a:buSzPct val="100000"/>
        <a:buFont typeface="Arial"/>
        <a:buChar char="•"/>
        <a:tabLst/>
        <a:defRPr sz="4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bodyStyle>
    <p:otherStyle>
      <a:lvl1pPr marL="0" marR="0" indent="0" algn="r" defTabSz="139982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r" defTabSz="139982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r" defTabSz="139982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r" defTabSz="139982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r" defTabSz="139982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139982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139982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139982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139982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ackblaze.com/b2/hard-drive-test-data.html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第二组—超分辨率人脸识别…"/>
          <p:cNvSpPr txBox="1"/>
          <p:nvPr/>
        </p:nvSpPr>
        <p:spPr>
          <a:xfrm>
            <a:off x="-6252" y="4261247"/>
            <a:ext cx="13011052" cy="9233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lvl="1" algn="ctr">
              <a:defRPr sz="4000"/>
            </a:pPr>
            <a:r>
              <a:rPr lang="zh-CN" altLang="en-US" sz="6000" dirty="0"/>
              <a:t>二分类预测</a:t>
            </a:r>
            <a:endParaRPr lang="en-US" altLang="zh-CN" sz="6000" dirty="0"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01810BCB-521A-294B-B6C7-65CE092870A1}"/>
              </a:ext>
            </a:extLst>
          </p:cNvPr>
          <p:cNvSpPr txBox="1"/>
          <p:nvPr/>
        </p:nvSpPr>
        <p:spPr>
          <a:xfrm>
            <a:off x="799524" y="1600200"/>
            <a:ext cx="12205276" cy="24006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r>
              <a:rPr kumimoji="1" lang="zh-CN" altLang="en-US"/>
              <a:t>选取</a:t>
            </a:r>
            <a:r>
              <a:rPr kumimoji="1" lang="en-US" altLang="zh-CN"/>
              <a:t>1,4,5,7,9,12,183,184,187,188,189,190,192,193,197,199,240,241,242</a:t>
            </a:r>
            <a:r>
              <a:rPr kumimoji="1" lang="zh-CN" altLang="en-US"/>
              <a:t>属性的情况下，用</a:t>
            </a:r>
            <a:r>
              <a:rPr kumimoji="1" lang="en-US" altLang="zh-CN"/>
              <a:t>svm</a:t>
            </a:r>
            <a:r>
              <a:rPr kumimoji="1" lang="zh-CN" altLang="en-US"/>
              <a:t>预测</a:t>
            </a:r>
            <a:endParaRPr kumimoji="1" lang="en-US" altLang="zh-CN"/>
          </a:p>
          <a:p>
            <a:endParaRPr kumimoji="1" lang="en-US" altLang="zh-CN"/>
          </a:p>
          <a:p>
            <a:r>
              <a:rPr kumimoji="1" lang="zh-CN" altLang="en-US"/>
              <a:t>左图是用</a:t>
            </a:r>
            <a:r>
              <a:rPr kumimoji="1" lang="en-US" altLang="zh-CN"/>
              <a:t>17</a:t>
            </a:r>
            <a:r>
              <a:rPr kumimoji="1" lang="zh-CN" altLang="en-US"/>
              <a:t>年训练</a:t>
            </a:r>
            <a:r>
              <a:rPr kumimoji="1" lang="en-US" altLang="zh-CN"/>
              <a:t>16</a:t>
            </a:r>
            <a:r>
              <a:rPr kumimoji="1" lang="zh-CN" altLang="en-US"/>
              <a:t>年测试的结果（训练和测试都是最后一天是否损坏为标准）</a:t>
            </a:r>
            <a:endParaRPr kumimoji="1" lang="en-US" altLang="zh-CN"/>
          </a:p>
          <a:p>
            <a:r>
              <a:rPr kumimoji="1" lang="zh-CN" altLang="en-US"/>
              <a:t>右图是</a:t>
            </a:r>
            <a:r>
              <a:rPr kumimoji="1" lang="en-US" altLang="zh-CN"/>
              <a:t>17</a:t>
            </a:r>
            <a:r>
              <a:rPr kumimoji="1" lang="zh-CN" altLang="en-US"/>
              <a:t>年训练（最后一天损坏），</a:t>
            </a:r>
            <a:r>
              <a:rPr kumimoji="1" lang="en-US" altLang="zh-CN"/>
              <a:t>17</a:t>
            </a:r>
            <a:r>
              <a:rPr kumimoji="1" lang="zh-CN" altLang="en-US"/>
              <a:t>年测试（最后</a:t>
            </a:r>
            <a:r>
              <a:rPr kumimoji="1" lang="en-US" altLang="zh-CN"/>
              <a:t>5</a:t>
            </a:r>
            <a:r>
              <a:rPr kumimoji="1" lang="zh-CN" altLang="en-US"/>
              <a:t>天都算作坏盘）的结果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869723A-A5E7-2E49-84D6-52EC12C631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3219" y="6108700"/>
            <a:ext cx="5029200" cy="36449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D1885365-6A06-3F46-A3B0-C9DAC3E7BA6D}"/>
              </a:ext>
            </a:extLst>
          </p:cNvPr>
          <p:cNvSpPr txBox="1"/>
          <p:nvPr/>
        </p:nvSpPr>
        <p:spPr>
          <a:xfrm>
            <a:off x="799524" y="6496577"/>
            <a:ext cx="5455803" cy="1200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139982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2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用</a:t>
            </a:r>
            <a:r>
              <a:rPr kumimoji="0" lang="en-US" altLang="zh-CN" sz="2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2017</a:t>
            </a:r>
            <a:r>
              <a:rPr kumimoji="0" lang="zh-CN" altLang="en-US" sz="2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年坏盘最后</a:t>
            </a:r>
            <a:r>
              <a:rPr kumimoji="0" lang="en-US" altLang="zh-CN" sz="2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5</a:t>
            </a:r>
            <a:r>
              <a:rPr kumimoji="0" lang="zh-CN" altLang="en-US" sz="2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天作为正样本，然后交叉验证画学习曲线，准确率一样不是很高。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38E7B492-D950-024E-9484-C3F810F697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2162" y="4112217"/>
            <a:ext cx="5174673" cy="1946127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9687CE44-999B-B445-AAFE-D80463B220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524" y="4112217"/>
            <a:ext cx="5104319" cy="2041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62162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7150B3D-1B4A-384B-93E2-50D9F3042A77}"/>
              </a:ext>
            </a:extLst>
          </p:cNvPr>
          <p:cNvSpPr txBox="1"/>
          <p:nvPr/>
        </p:nvSpPr>
        <p:spPr>
          <a:xfrm>
            <a:off x="0" y="4552119"/>
            <a:ext cx="13004800" cy="5539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ctr" defTabSz="139982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3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样本每个属性值的统计</a:t>
            </a:r>
            <a:endParaRPr kumimoji="0" lang="en-US" altLang="zh-CN" sz="3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79933541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1" descr="/note.youdao.com/src/427E58A46AC34A89ADAABCD6E04ADE02">
            <a:extLst>
              <a:ext uri="{FF2B5EF4-FFF2-40B4-BE49-F238E27FC236}">
                <a16:creationId xmlns:a16="http://schemas.microsoft.com/office/drawing/2014/main" id="{F930F8D4-B276-944A-86F6-B016C397EAF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AutoShape 2" descr="/note.youdao.com/src/427E58A46AC34A89ADAABCD6E04ADE02">
            <a:extLst>
              <a:ext uri="{FF2B5EF4-FFF2-40B4-BE49-F238E27FC236}">
                <a16:creationId xmlns:a16="http://schemas.microsoft.com/office/drawing/2014/main" id="{8EDA8954-097C-764E-8042-A393BD2D11D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2400" y="15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8133CF9E-B74A-6A49-B247-5E06C669FE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82223"/>
            <a:ext cx="13004800" cy="8056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637432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49100B85-22F5-8A40-B78A-F87F54165C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53727"/>
            <a:ext cx="13004800" cy="7446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739256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>
            <a:extLst>
              <a:ext uri="{FF2B5EF4-FFF2-40B4-BE49-F238E27FC236}">
                <a16:creationId xmlns:a16="http://schemas.microsoft.com/office/drawing/2014/main" id="{C516040B-DD1B-254E-8E89-4251C5B2EA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73913"/>
            <a:ext cx="13004800" cy="7405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976357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BE78457-CBD6-3B42-AACA-044FE63B63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80988"/>
            <a:ext cx="13004800" cy="6991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962279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12AB641-2A39-D145-8D9E-86348BF494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73543"/>
            <a:ext cx="13004800" cy="6606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096329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E12EEC1-DE7C-3C4A-A836-EEA68E12B2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4226"/>
            <a:ext cx="13004800" cy="6825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28465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AE8D1A9-591A-C842-8109-BD4EFAD430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89434"/>
            <a:ext cx="13004800" cy="7374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928336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1C50D68-DB61-6B47-8D35-CA0536CC76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86121"/>
            <a:ext cx="13004800" cy="7381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25309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第二组—超分辨率人脸识别…"/>
          <p:cNvSpPr txBox="1"/>
          <p:nvPr/>
        </p:nvSpPr>
        <p:spPr>
          <a:xfrm>
            <a:off x="-6252" y="4261247"/>
            <a:ext cx="13011052" cy="6155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lvl="1" algn="ctr">
              <a:defRPr sz="4000"/>
            </a:pPr>
            <a:endParaRPr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D763421-DD40-D84F-9402-66258476211F}"/>
              </a:ext>
            </a:extLst>
          </p:cNvPr>
          <p:cNvSpPr txBox="1"/>
          <p:nvPr/>
        </p:nvSpPr>
        <p:spPr>
          <a:xfrm>
            <a:off x="5323414" y="4322802"/>
            <a:ext cx="2351719" cy="5539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139982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3600" dirty="0"/>
              <a:t>数据集描述</a:t>
            </a:r>
            <a:endParaRPr kumimoji="0" lang="zh-CN" alt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89907044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D81231A-CB64-214D-88EB-63275556A1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00297"/>
            <a:ext cx="13004800" cy="7353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517389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FE0D1A0-A2FE-664B-94F3-47A44879B2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80749"/>
            <a:ext cx="13004800" cy="7392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455568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998B7EB-D890-1941-9746-6B5D2203CD29}"/>
              </a:ext>
            </a:extLst>
          </p:cNvPr>
          <p:cNvSpPr txBox="1"/>
          <p:nvPr/>
        </p:nvSpPr>
        <p:spPr>
          <a:xfrm>
            <a:off x="0" y="4373217"/>
            <a:ext cx="13004800" cy="49244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ctr" defTabSz="139982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3200"/>
              <a:t>特征选择</a:t>
            </a: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66107056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30F80B5-9944-1448-9915-C1EE56E020EE}"/>
              </a:ext>
            </a:extLst>
          </p:cNvPr>
          <p:cNvSpPr txBox="1"/>
          <p:nvPr/>
        </p:nvSpPr>
        <p:spPr>
          <a:xfrm>
            <a:off x="951722" y="2071396"/>
            <a:ext cx="11402009" cy="40011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r>
              <a:rPr lang="en-US" altLang="zh-CN" dirty="0" err="1"/>
              <a:t>Ibm</a:t>
            </a:r>
            <a:r>
              <a:rPr lang="zh-CN" altLang="en-US" dirty="0"/>
              <a:t>论文推荐</a:t>
            </a:r>
            <a:r>
              <a:rPr lang="en-US" altLang="zh-CN" dirty="0"/>
              <a:t>15</a:t>
            </a:r>
            <a:r>
              <a:rPr lang="zh-CN" altLang="en-US" dirty="0"/>
              <a:t>的个特征</a:t>
            </a:r>
            <a:endParaRPr lang="en-US" altLang="zh-CN" dirty="0"/>
          </a:p>
        </p:txBody>
      </p:sp>
      <p:pic>
        <p:nvPicPr>
          <p:cNvPr id="3" name="Picture 11">
            <a:extLst>
              <a:ext uri="{FF2B5EF4-FFF2-40B4-BE49-F238E27FC236}">
                <a16:creationId xmlns:a16="http://schemas.microsoft.com/office/drawing/2014/main" id="{3280D2FE-A5F9-1A4B-A7CD-9D60593089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279" y="3279772"/>
            <a:ext cx="4926496" cy="4584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354797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AE67735A-10EC-9346-A9AF-E342F58724BF}"/>
              </a:ext>
            </a:extLst>
          </p:cNvPr>
          <p:cNvSpPr txBox="1"/>
          <p:nvPr/>
        </p:nvSpPr>
        <p:spPr>
          <a:xfrm>
            <a:off x="1567543" y="1642188"/>
            <a:ext cx="8042988" cy="40011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139982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dirty="0" err="1"/>
              <a:t>BackBlaze</a:t>
            </a:r>
            <a:r>
              <a:rPr lang="en-US" altLang="zh-CN" dirty="0"/>
              <a:t> </a:t>
            </a:r>
            <a:r>
              <a:rPr lang="zh-CN" altLang="en-US" dirty="0"/>
              <a:t>推荐的</a:t>
            </a:r>
            <a:r>
              <a:rPr lang="en-US" altLang="zh-CN" dirty="0"/>
              <a:t>5</a:t>
            </a:r>
            <a:r>
              <a:rPr lang="zh-CN" altLang="en-US" dirty="0"/>
              <a:t>个特征</a:t>
            </a:r>
            <a:endParaRPr kumimoji="0" lang="zh-CN" altLang="en-US" sz="2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7C2F96-CD22-0149-BE0B-E7B102B857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930" y="2466904"/>
            <a:ext cx="6346520" cy="3191774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7A4E1191-9A61-6045-808B-AC7E8CA20BDB}"/>
              </a:ext>
            </a:extLst>
          </p:cNvPr>
          <p:cNvSpPr/>
          <p:nvPr/>
        </p:nvSpPr>
        <p:spPr>
          <a:xfrm>
            <a:off x="1231641" y="5815517"/>
            <a:ext cx="11383347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https://www.backblaze.com/blog/what-smart-stats-indicate-hard-drive-failures/</a:t>
            </a:r>
          </a:p>
        </p:txBody>
      </p:sp>
    </p:spTree>
    <p:extLst>
      <p:ext uri="{BB962C8B-B14F-4D97-AF65-F5344CB8AC3E}">
        <p14:creationId xmlns:p14="http://schemas.microsoft.com/office/powerpoint/2010/main" val="1201616337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3D58625-DF32-7949-8811-DCEE369A4F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8096" y="3079894"/>
            <a:ext cx="4660900" cy="61341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884CAA12-4353-C743-BF2E-A631BEE1661A}"/>
              </a:ext>
            </a:extLst>
          </p:cNvPr>
          <p:cNvSpPr txBox="1"/>
          <p:nvPr/>
        </p:nvSpPr>
        <p:spPr>
          <a:xfrm>
            <a:off x="1068096" y="1479456"/>
            <a:ext cx="10487608" cy="160043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139982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dirty="0"/>
              <a:t>随机森林选取的特征</a:t>
            </a:r>
            <a:r>
              <a:rPr lang="zh-CN" altLang="en-US"/>
              <a:t>重要性排序</a:t>
            </a:r>
            <a:endParaRPr kumimoji="0" lang="en-US" altLang="zh-CN" sz="2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139982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dirty="0"/>
              <a:t>总共</a:t>
            </a:r>
            <a:r>
              <a:rPr lang="en-US" altLang="zh-CN" dirty="0"/>
              <a:t>45</a:t>
            </a:r>
            <a:r>
              <a:rPr lang="zh-CN" altLang="en-US" dirty="0"/>
              <a:t>个</a:t>
            </a:r>
            <a:r>
              <a:rPr lang="en-US" altLang="zh-CN" dirty="0"/>
              <a:t>smart</a:t>
            </a:r>
            <a:r>
              <a:rPr lang="zh-CN" altLang="en-US" dirty="0"/>
              <a:t>属性，</a:t>
            </a:r>
            <a:r>
              <a:rPr lang="en-US" altLang="zh-CN" dirty="0"/>
              <a:t>21</a:t>
            </a:r>
            <a:r>
              <a:rPr lang="zh-CN" altLang="en-US" dirty="0"/>
              <a:t>个非</a:t>
            </a:r>
            <a:r>
              <a:rPr lang="en-US" altLang="zh-CN" dirty="0"/>
              <a:t>0</a:t>
            </a:r>
            <a:r>
              <a:rPr lang="zh-CN" altLang="en-US" dirty="0"/>
              <a:t>，</a:t>
            </a:r>
            <a:r>
              <a:rPr lang="en-US" altLang="zh-CN" dirty="0"/>
              <a:t>24</a:t>
            </a:r>
            <a:r>
              <a:rPr lang="zh-CN" altLang="en-US"/>
              <a:t>个</a:t>
            </a:r>
            <a:r>
              <a:rPr lang="en-US" altLang="zh-CN"/>
              <a:t>0</a:t>
            </a:r>
          </a:p>
          <a:p>
            <a:r>
              <a:rPr kumimoji="1" lang="en-US" altLang="zh-CN"/>
              <a:t>1,4,5,7,9,12,183,184,187,188,189,190,192,193,194,197,198,199,240,241,242</a:t>
            </a:r>
            <a:endParaRPr kumimoji="1" lang="zh-CN" altLang="en-US"/>
          </a:p>
          <a:p>
            <a:pPr marL="0" marR="0" indent="0" algn="l" defTabSz="139982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2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AD3CACD-98B3-1449-B376-D8FE7F6BF9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3404" y="3079894"/>
            <a:ext cx="4432300" cy="613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032466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3429A37-C60E-D14A-AE25-9D9C0F10BF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4414" y="2256726"/>
            <a:ext cx="5162290" cy="6793967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4AB6415A-BF15-1941-925C-FBDDAADDA9AF}"/>
              </a:ext>
            </a:extLst>
          </p:cNvPr>
          <p:cNvSpPr txBox="1"/>
          <p:nvPr/>
        </p:nvSpPr>
        <p:spPr>
          <a:xfrm>
            <a:off x="1119674" y="1399592"/>
            <a:ext cx="9685175" cy="40011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139982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XGBoost</a:t>
            </a:r>
            <a:r>
              <a:rPr kumimoji="0" lang="zh-CN" altLang="en-US" sz="2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筛选的重要特征，</a:t>
            </a:r>
            <a:r>
              <a:rPr lang="zh-CN" altLang="en-US"/>
              <a:t>前面的大部分和随机森林筛选的吻合</a:t>
            </a:r>
            <a:endParaRPr lang="en-US" altLang="zh-CN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7B30E7A-74EA-A440-B163-39EE2B4758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124" y="2071396"/>
            <a:ext cx="6004396" cy="7462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528883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ECDBBA1-4BB3-8549-B2FD-AB633AC71DAC}"/>
              </a:ext>
            </a:extLst>
          </p:cNvPr>
          <p:cNvSpPr txBox="1"/>
          <p:nvPr/>
        </p:nvSpPr>
        <p:spPr>
          <a:xfrm>
            <a:off x="391886" y="3711888"/>
            <a:ext cx="11864581" cy="24006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r>
              <a:rPr lang="en-US" altLang="zh-CN">
                <a:solidFill>
                  <a:srgbClr val="FF0000"/>
                </a:solidFill>
                <a:latin typeface="+mj-ea"/>
              </a:rPr>
              <a:t>1</a:t>
            </a:r>
            <a:r>
              <a:rPr lang="zh-CN" altLang="en-US">
                <a:latin typeface="+mj-ea"/>
              </a:rPr>
              <a:t>、</a:t>
            </a:r>
            <a:r>
              <a:rPr lang="en-US" altLang="zh-CN">
                <a:latin typeface="+mj-ea"/>
              </a:rPr>
              <a:t>4</a:t>
            </a:r>
            <a:r>
              <a:rPr lang="zh-CN" altLang="en-US">
                <a:latin typeface="+mj-ea"/>
              </a:rPr>
              <a:t>、</a:t>
            </a:r>
            <a:r>
              <a:rPr lang="en-US" altLang="zh-CN">
                <a:solidFill>
                  <a:srgbClr val="FF0000"/>
                </a:solidFill>
                <a:highlight>
                  <a:srgbClr val="FFFF00"/>
                </a:highlight>
                <a:latin typeface="+mj-ea"/>
              </a:rPr>
              <a:t>5</a:t>
            </a:r>
            <a:r>
              <a:rPr lang="zh-CN" altLang="en-US">
                <a:latin typeface="+mj-ea"/>
              </a:rPr>
              <a:t>、</a:t>
            </a:r>
            <a:r>
              <a:rPr lang="en-US" altLang="zh-CN">
                <a:solidFill>
                  <a:srgbClr val="FF0000"/>
                </a:solidFill>
                <a:latin typeface="+mj-ea"/>
              </a:rPr>
              <a:t>7</a:t>
            </a:r>
            <a:r>
              <a:rPr lang="zh-CN" altLang="en-US">
                <a:latin typeface="+mj-ea"/>
              </a:rPr>
              <a:t>、</a:t>
            </a:r>
            <a:r>
              <a:rPr lang="en-US" altLang="zh-CN">
                <a:latin typeface="+mj-ea"/>
              </a:rPr>
              <a:t>9</a:t>
            </a:r>
            <a:r>
              <a:rPr lang="zh-CN" altLang="en-US">
                <a:latin typeface="+mj-ea"/>
              </a:rPr>
              <a:t>、</a:t>
            </a:r>
            <a:r>
              <a:rPr lang="en-US" altLang="zh-CN">
                <a:latin typeface="+mj-ea"/>
              </a:rPr>
              <a:t>12</a:t>
            </a:r>
            <a:r>
              <a:rPr lang="zh-CN" altLang="en-US">
                <a:latin typeface="+mj-ea"/>
              </a:rPr>
              <a:t>、</a:t>
            </a:r>
            <a:r>
              <a:rPr lang="en-US" altLang="zh-CN">
                <a:latin typeface="+mj-ea"/>
              </a:rPr>
              <a:t>183</a:t>
            </a:r>
            <a:r>
              <a:rPr lang="zh-CN" altLang="en-US">
                <a:latin typeface="+mj-ea"/>
              </a:rPr>
              <a:t>、</a:t>
            </a:r>
            <a:r>
              <a:rPr lang="en-US" altLang="zh-CN">
                <a:solidFill>
                  <a:srgbClr val="FF0000"/>
                </a:solidFill>
                <a:latin typeface="+mj-ea"/>
              </a:rPr>
              <a:t>184</a:t>
            </a:r>
            <a:r>
              <a:rPr lang="zh-CN" altLang="en-US">
                <a:latin typeface="+mj-ea"/>
              </a:rPr>
              <a:t>、</a:t>
            </a:r>
            <a:r>
              <a:rPr lang="en-US" altLang="zh-CN">
                <a:solidFill>
                  <a:srgbClr val="FF0000"/>
                </a:solidFill>
                <a:highlight>
                  <a:srgbClr val="FFFF00"/>
                </a:highlight>
                <a:latin typeface="+mj-ea"/>
              </a:rPr>
              <a:t>187</a:t>
            </a:r>
            <a:r>
              <a:rPr lang="zh-CN" altLang="en-US">
                <a:latin typeface="+mj-ea"/>
              </a:rPr>
              <a:t>、</a:t>
            </a:r>
            <a:r>
              <a:rPr lang="en-US" altLang="zh-CN">
                <a:solidFill>
                  <a:srgbClr val="FF0000"/>
                </a:solidFill>
                <a:highlight>
                  <a:srgbClr val="FFFF00"/>
                </a:highlight>
                <a:latin typeface="+mj-ea"/>
              </a:rPr>
              <a:t> 188 </a:t>
            </a:r>
            <a:r>
              <a:rPr lang="zh-CN" altLang="en-US">
                <a:latin typeface="+mj-ea"/>
              </a:rPr>
              <a:t>、</a:t>
            </a:r>
            <a:r>
              <a:rPr lang="en-US" altLang="zh-CN">
                <a:solidFill>
                  <a:srgbClr val="FF0000"/>
                </a:solidFill>
                <a:latin typeface="+mj-ea"/>
              </a:rPr>
              <a:t>189</a:t>
            </a:r>
            <a:r>
              <a:rPr lang="zh-CN" altLang="en-US">
                <a:latin typeface="+mj-ea"/>
              </a:rPr>
              <a:t>、</a:t>
            </a:r>
            <a:r>
              <a:rPr lang="en-US" altLang="zh-CN">
                <a:solidFill>
                  <a:srgbClr val="FF0000"/>
                </a:solidFill>
                <a:latin typeface="+mj-ea"/>
              </a:rPr>
              <a:t>190</a:t>
            </a:r>
            <a:r>
              <a:rPr lang="zh-CN" altLang="en-US">
                <a:latin typeface="+mj-ea"/>
              </a:rPr>
              <a:t>、</a:t>
            </a:r>
            <a:r>
              <a:rPr lang="en-US" altLang="zh-CN">
                <a:latin typeface="+mj-ea"/>
              </a:rPr>
              <a:t>192</a:t>
            </a:r>
            <a:r>
              <a:rPr lang="zh-CN" altLang="en-US">
                <a:latin typeface="+mj-ea"/>
              </a:rPr>
              <a:t>、</a:t>
            </a:r>
            <a:r>
              <a:rPr lang="en-US" altLang="zh-CN">
                <a:solidFill>
                  <a:srgbClr val="FF0000"/>
                </a:solidFill>
                <a:latin typeface="+mj-ea"/>
              </a:rPr>
              <a:t>193</a:t>
            </a:r>
            <a:r>
              <a:rPr lang="zh-CN" altLang="en-US">
                <a:latin typeface="+mj-ea"/>
              </a:rPr>
              <a:t>、</a:t>
            </a:r>
            <a:r>
              <a:rPr lang="en-US" altLang="zh-CN">
                <a:solidFill>
                  <a:srgbClr val="FF0000"/>
                </a:solidFill>
                <a:latin typeface="+mj-ea"/>
              </a:rPr>
              <a:t>194</a:t>
            </a:r>
            <a:r>
              <a:rPr lang="zh-CN" altLang="en-US">
                <a:latin typeface="+mj-ea"/>
              </a:rPr>
              <a:t>、</a:t>
            </a:r>
            <a:r>
              <a:rPr lang="en-US" altLang="zh-CN">
                <a:solidFill>
                  <a:srgbClr val="FF0000"/>
                </a:solidFill>
                <a:highlight>
                  <a:srgbClr val="FFFF00"/>
                </a:highlight>
                <a:latin typeface="+mj-ea"/>
              </a:rPr>
              <a:t>197</a:t>
            </a:r>
            <a:r>
              <a:rPr lang="zh-CN" altLang="en-US">
                <a:latin typeface="+mj-ea"/>
              </a:rPr>
              <a:t>、</a:t>
            </a:r>
            <a:r>
              <a:rPr lang="en-US" altLang="zh-CN">
                <a:solidFill>
                  <a:srgbClr val="FF0000"/>
                </a:solidFill>
                <a:highlight>
                  <a:srgbClr val="FFFF00"/>
                </a:highlight>
                <a:latin typeface="+mj-ea"/>
              </a:rPr>
              <a:t>198</a:t>
            </a:r>
            <a:r>
              <a:rPr lang="zh-CN" altLang="en-US">
                <a:latin typeface="+mj-ea"/>
              </a:rPr>
              <a:t>、</a:t>
            </a:r>
            <a:r>
              <a:rPr lang="en-US" altLang="zh-CN">
                <a:latin typeface="+mj-ea"/>
              </a:rPr>
              <a:t>199</a:t>
            </a:r>
            <a:r>
              <a:rPr lang="zh-CN" altLang="en-US">
                <a:latin typeface="+mj-ea"/>
              </a:rPr>
              <a:t>、</a:t>
            </a:r>
            <a:r>
              <a:rPr lang="en-US" altLang="zh-CN">
                <a:solidFill>
                  <a:srgbClr val="FF0000"/>
                </a:solidFill>
                <a:latin typeface="+mj-ea"/>
              </a:rPr>
              <a:t>240</a:t>
            </a:r>
            <a:r>
              <a:rPr lang="zh-CN" altLang="en-US">
                <a:latin typeface="+mj-ea"/>
              </a:rPr>
              <a:t>、</a:t>
            </a:r>
            <a:r>
              <a:rPr lang="en-US" altLang="zh-CN">
                <a:solidFill>
                  <a:srgbClr val="FF0000"/>
                </a:solidFill>
                <a:latin typeface="+mj-ea"/>
              </a:rPr>
              <a:t>241</a:t>
            </a:r>
            <a:r>
              <a:rPr lang="zh-CN" altLang="en-US">
                <a:latin typeface="+mj-ea"/>
              </a:rPr>
              <a:t>、</a:t>
            </a:r>
            <a:r>
              <a:rPr lang="en-US" altLang="zh-CN">
                <a:solidFill>
                  <a:srgbClr val="FF0000"/>
                </a:solidFill>
                <a:latin typeface="+mj-ea"/>
              </a:rPr>
              <a:t>242</a:t>
            </a:r>
          </a:p>
          <a:p>
            <a:endParaRPr lang="en-US" altLang="zh-CN">
              <a:solidFill>
                <a:srgbClr val="FF0000"/>
              </a:solidFill>
              <a:latin typeface="+mj-ea"/>
            </a:endParaRPr>
          </a:p>
          <a:p>
            <a:r>
              <a:rPr lang="zh-CN" altLang="en-US">
                <a:latin typeface="+mj-ea"/>
              </a:rPr>
              <a:t>标红：</a:t>
            </a:r>
            <a:r>
              <a:rPr lang="en-US" altLang="zh-CN">
                <a:latin typeface="+mj-ea"/>
              </a:rPr>
              <a:t>ibm</a:t>
            </a:r>
            <a:r>
              <a:rPr lang="zh-CN" altLang="en-US">
                <a:latin typeface="+mj-ea"/>
              </a:rPr>
              <a:t>也选出的特征，</a:t>
            </a:r>
            <a:endParaRPr lang="en-US" altLang="zh-CN">
              <a:latin typeface="+mj-ea"/>
            </a:endParaRPr>
          </a:p>
          <a:p>
            <a:r>
              <a:rPr lang="zh-CN" altLang="en-US">
                <a:latin typeface="+mj-ea"/>
              </a:rPr>
              <a:t>标黄：</a:t>
            </a:r>
            <a:r>
              <a:rPr lang="en-US" altLang="zh-CN">
                <a:latin typeface="+mj-ea"/>
              </a:rPr>
              <a:t>back blaze</a:t>
            </a:r>
            <a:r>
              <a:rPr lang="zh-CN" altLang="en-US">
                <a:latin typeface="+mj-ea"/>
              </a:rPr>
              <a:t>也选出</a:t>
            </a:r>
          </a:p>
          <a:p>
            <a:pPr marL="0" marR="0" indent="0" algn="l" defTabSz="139982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2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ea"/>
              <a:cs typeface="+mj-cs"/>
              <a:sym typeface="Calibri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6B64203-3BA3-FF48-929E-3AF0C288080A}"/>
              </a:ext>
            </a:extLst>
          </p:cNvPr>
          <p:cNvSpPr txBox="1"/>
          <p:nvPr/>
        </p:nvSpPr>
        <p:spPr>
          <a:xfrm>
            <a:off x="391886" y="1866122"/>
            <a:ext cx="12201992" cy="80021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r>
              <a:rPr kumimoji="1" lang="zh-CN" altLang="en-US">
                <a:latin typeface="+mj-ea"/>
              </a:rPr>
              <a:t>先选取这</a:t>
            </a:r>
            <a:r>
              <a:rPr kumimoji="1" lang="en-US" altLang="zh-CN">
                <a:latin typeface="+mj-ea"/>
              </a:rPr>
              <a:t>21</a:t>
            </a:r>
            <a:r>
              <a:rPr kumimoji="1" lang="zh-CN" altLang="en-US">
                <a:latin typeface="+mj-ea"/>
              </a:rPr>
              <a:t>个特征：</a:t>
            </a:r>
            <a:r>
              <a:rPr kumimoji="1" lang="en-US" altLang="zh-CN">
                <a:latin typeface="+mj-ea"/>
              </a:rPr>
              <a:t>1,4,5,7,9,12,183,184,187,188,189,190,192,193,194,197,198,199,240,241,242</a:t>
            </a:r>
            <a:endParaRPr kumimoji="1" lang="zh-CN" altLang="en-US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509309548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ABF6D5A-DF7A-1A43-AB70-21867C8AA9B6}"/>
              </a:ext>
            </a:extLst>
          </p:cNvPr>
          <p:cNvSpPr txBox="1"/>
          <p:nvPr/>
        </p:nvSpPr>
        <p:spPr>
          <a:xfrm>
            <a:off x="709127" y="1894688"/>
            <a:ext cx="10319657" cy="1200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139982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/>
              <a:t>没有用的</a:t>
            </a:r>
            <a:r>
              <a:rPr lang="en-US" altLang="zh-CN"/>
              <a:t>smart</a:t>
            </a:r>
            <a:endParaRPr kumimoji="0" lang="en-US" altLang="zh-CN" sz="2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139982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/>
              <a:t>也是随机森林判读权重</a:t>
            </a:r>
            <a:r>
              <a:rPr kumimoji="0" lang="zh-CN" altLang="en-US" sz="2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为</a:t>
            </a:r>
            <a:r>
              <a:rPr kumimoji="0" lang="en-US" altLang="zh-CN" sz="2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0</a:t>
            </a:r>
            <a:r>
              <a:rPr kumimoji="0" lang="zh-CN" altLang="en-US" sz="2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的情况</a:t>
            </a:r>
            <a:endParaRPr kumimoji="0" lang="en-US" altLang="zh-CN" sz="2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139982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2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全部</a:t>
            </a:r>
            <a:r>
              <a:rPr kumimoji="0" lang="zh-CN" altLang="en-US" sz="2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缺失或者全部单一值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D6556E0-F278-1F44-B274-7CAD3F1C9D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01859"/>
            <a:ext cx="13004800" cy="1141411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F77D326A-9625-4542-82A6-554CB9722A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421792"/>
            <a:ext cx="13004800" cy="192663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367B9B9-6E6A-2B47-9A72-D5DDF4F606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127" y="3972119"/>
            <a:ext cx="2794000" cy="87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078732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E70DE85-33B9-D84F-8C93-1E7F74ECA5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43757"/>
            <a:ext cx="13004800" cy="1983783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BFC3F032-BDA8-5C4D-AF70-242381B4C164}"/>
              </a:ext>
            </a:extLst>
          </p:cNvPr>
          <p:cNvSpPr txBox="1"/>
          <p:nvPr/>
        </p:nvSpPr>
        <p:spPr>
          <a:xfrm flipH="1">
            <a:off x="410546" y="1306286"/>
            <a:ext cx="11327363" cy="200054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139982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dirty="0"/>
              <a:t>好的</a:t>
            </a:r>
            <a:r>
              <a:rPr lang="zh-CN" altLang="en-US"/>
              <a:t>特征：</a:t>
            </a:r>
            <a:endParaRPr kumimoji="0" lang="en-US" altLang="zh-CN" sz="2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139982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Smart </a:t>
            </a:r>
            <a:r>
              <a:rPr kumimoji="0" lang="en-US" altLang="zh-CN" sz="2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9 :</a:t>
            </a:r>
            <a:r>
              <a:rPr kumimoji="0" lang="zh-CN" altLang="en-US" sz="2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图一为全部特征，图二为正样本，图三为负样本。</a:t>
            </a:r>
            <a:endParaRPr kumimoji="0" lang="en-US" altLang="zh-CN" sz="2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139982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/>
              <a:t>正负样本分布有明显差异</a:t>
            </a:r>
            <a:endParaRPr lang="en-US" altLang="zh-CN" dirty="0"/>
          </a:p>
          <a:p>
            <a:pPr marL="0" marR="0" indent="0" algn="l" defTabSz="139982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2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139982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2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22F08EE-FA3F-C14E-A03D-F0505256C3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527540"/>
            <a:ext cx="13004800" cy="230500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E923E4C-BB9E-1846-AED9-C96B65FD14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845261"/>
            <a:ext cx="13004800" cy="2415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596849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D38957F7-1D4C-1443-A5BE-9D5E13127D02}"/>
              </a:ext>
            </a:extLst>
          </p:cNvPr>
          <p:cNvSpPr txBox="1"/>
          <p:nvPr/>
        </p:nvSpPr>
        <p:spPr>
          <a:xfrm>
            <a:off x="997527" y="1474237"/>
            <a:ext cx="11542816" cy="720197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endParaRPr kumimoji="0" lang="en" altLang="zh-CN" sz="2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ea"/>
              <a:cs typeface="+mj-cs"/>
              <a:sym typeface="Calibri"/>
            </a:endParaRPr>
          </a:p>
          <a:p>
            <a:r>
              <a:rPr lang="zh-CN" altLang="en-US" dirty="0">
                <a:latin typeface="+mj-ea"/>
              </a:rPr>
              <a:t>训练集</a:t>
            </a:r>
            <a:endParaRPr lang="en-US" altLang="zh-CN" dirty="0">
              <a:latin typeface="+mj-ea"/>
            </a:endParaRPr>
          </a:p>
          <a:p>
            <a:pPr marL="457200" lvl="1" indent="-457200">
              <a:buFont typeface="Arial" panose="020B0604020202020204" pitchFamily="34" charset="0"/>
              <a:buChar char="•"/>
            </a:pPr>
            <a:r>
              <a:rPr lang="en-US" altLang="zh-CN" dirty="0">
                <a:latin typeface="+mj-ea"/>
              </a:rPr>
              <a:t>2017</a:t>
            </a:r>
            <a:r>
              <a:rPr lang="zh-CN" altLang="en-US" dirty="0">
                <a:latin typeface="+mj-ea"/>
              </a:rPr>
              <a:t>年全年</a:t>
            </a:r>
            <a:endParaRPr lang="en-US" altLang="zh-CN" dirty="0">
              <a:latin typeface="+mj-ea"/>
            </a:endParaRPr>
          </a:p>
          <a:p>
            <a:pPr marL="457200" lvl="1" indent="-457200">
              <a:buFont typeface="Arial" panose="020B0604020202020204" pitchFamily="34" charset="0"/>
              <a:buChar char="•"/>
            </a:pPr>
            <a:r>
              <a:rPr lang="zh-CN" altLang="en-US" dirty="0">
                <a:latin typeface="+mj-ea"/>
              </a:rPr>
              <a:t>型号 </a:t>
            </a:r>
            <a:r>
              <a:rPr lang="en-US" altLang="zh-CN" dirty="0">
                <a:latin typeface="+mj-ea"/>
              </a:rPr>
              <a:t>ST4000DM000</a:t>
            </a:r>
          </a:p>
          <a:p>
            <a:pPr marL="457200" lvl="1" indent="-457200">
              <a:buFont typeface="Arial" panose="020B0604020202020204" pitchFamily="34" charset="0"/>
              <a:buChar char="•"/>
            </a:pPr>
            <a:r>
              <a:rPr lang="zh-CN" altLang="en-US" dirty="0">
                <a:latin typeface="+mj-ea"/>
              </a:rPr>
              <a:t>坏盘 </a:t>
            </a:r>
            <a:r>
              <a:rPr lang="en-US" altLang="zh-CN" dirty="0">
                <a:latin typeface="+mj-ea"/>
              </a:rPr>
              <a:t>1064</a:t>
            </a:r>
          </a:p>
          <a:p>
            <a:pPr marL="457200" lvl="1" indent="-457200">
              <a:buFont typeface="Arial" panose="020B0604020202020204" pitchFamily="34" charset="0"/>
              <a:buChar char="•"/>
            </a:pPr>
            <a:r>
              <a:rPr lang="zh-CN" altLang="en-US" dirty="0">
                <a:latin typeface="+mj-ea"/>
              </a:rPr>
              <a:t>好盘 </a:t>
            </a:r>
            <a:r>
              <a:rPr lang="en-US" altLang="zh-CN" dirty="0">
                <a:latin typeface="+mj-ea"/>
              </a:rPr>
              <a:t>5815</a:t>
            </a:r>
          </a:p>
          <a:p>
            <a:pPr marL="457200" lvl="1" indent="-457200">
              <a:buFont typeface="Arial" panose="020B0604020202020204" pitchFamily="34" charset="0"/>
              <a:buChar char="•"/>
            </a:pPr>
            <a:r>
              <a:rPr lang="zh-CN" altLang="en-US" dirty="0">
                <a:latin typeface="+mj-ea"/>
              </a:rPr>
              <a:t>正样本 </a:t>
            </a:r>
            <a:r>
              <a:rPr lang="en-US" altLang="zh-CN" dirty="0">
                <a:latin typeface="+mj-ea"/>
              </a:rPr>
              <a:t>1000</a:t>
            </a:r>
          </a:p>
          <a:p>
            <a:pPr marL="457200" lvl="1" indent="-457200">
              <a:buFont typeface="Arial" panose="020B0604020202020204" pitchFamily="34" charset="0"/>
              <a:buChar char="•"/>
            </a:pPr>
            <a:r>
              <a:rPr lang="zh-CN" altLang="en-US" dirty="0">
                <a:latin typeface="+mj-ea"/>
              </a:rPr>
              <a:t>负样本 </a:t>
            </a:r>
            <a:r>
              <a:rPr lang="en-US" altLang="zh-CN" dirty="0">
                <a:latin typeface="+mj-ea"/>
              </a:rPr>
              <a:t>1000</a:t>
            </a:r>
          </a:p>
          <a:p>
            <a:r>
              <a:rPr lang="zh-CN" altLang="en-US" dirty="0">
                <a:latin typeface="+mj-ea"/>
              </a:rPr>
              <a:t>测试集</a:t>
            </a:r>
            <a:endParaRPr lang="en-US" altLang="zh-CN" dirty="0">
              <a:latin typeface="+mj-ea"/>
            </a:endParaRPr>
          </a:p>
          <a:p>
            <a:pPr marL="457200" lvl="1" indent="-457200">
              <a:buFont typeface="Arial" panose="020B0604020202020204" pitchFamily="34" charset="0"/>
              <a:buChar char="•"/>
            </a:pPr>
            <a:r>
              <a:rPr lang="en-US" altLang="zh-CN" dirty="0">
                <a:latin typeface="+mj-ea"/>
              </a:rPr>
              <a:t>2016</a:t>
            </a:r>
            <a:r>
              <a:rPr lang="zh-CN" altLang="en-US" dirty="0">
                <a:latin typeface="+mj-ea"/>
              </a:rPr>
              <a:t>年全年</a:t>
            </a:r>
            <a:endParaRPr lang="en-US" altLang="zh-CN" dirty="0">
              <a:latin typeface="+mj-ea"/>
            </a:endParaRPr>
          </a:p>
          <a:p>
            <a:pPr marL="457200" lvl="1" indent="-457200">
              <a:buFont typeface="Arial" panose="020B0604020202020204" pitchFamily="34" charset="0"/>
              <a:buChar char="•"/>
            </a:pPr>
            <a:r>
              <a:rPr lang="zh-CN" altLang="en-US" dirty="0">
                <a:latin typeface="+mj-ea"/>
              </a:rPr>
              <a:t>型号 </a:t>
            </a:r>
            <a:r>
              <a:rPr lang="en-US" altLang="zh-CN" dirty="0">
                <a:latin typeface="+mj-ea"/>
              </a:rPr>
              <a:t>ST4000DM000</a:t>
            </a:r>
          </a:p>
          <a:p>
            <a:pPr marL="457200" lvl="1" indent="-457200">
              <a:buFont typeface="Arial" panose="020B0604020202020204" pitchFamily="34" charset="0"/>
              <a:buChar char="•"/>
            </a:pPr>
            <a:r>
              <a:rPr lang="zh-CN" altLang="en-US" dirty="0">
                <a:latin typeface="+mj-ea"/>
              </a:rPr>
              <a:t>坏盘 </a:t>
            </a:r>
            <a:r>
              <a:rPr lang="en-US" altLang="zh-CN" dirty="0">
                <a:latin typeface="+mj-ea"/>
              </a:rPr>
              <a:t>940</a:t>
            </a:r>
          </a:p>
          <a:p>
            <a:pPr marL="457200" lvl="1" indent="-457200">
              <a:buFont typeface="Arial" panose="020B0604020202020204" pitchFamily="34" charset="0"/>
              <a:buChar char="•"/>
            </a:pPr>
            <a:r>
              <a:rPr lang="zh-CN" altLang="en-US" dirty="0">
                <a:latin typeface="+mj-ea"/>
              </a:rPr>
              <a:t>好盘 </a:t>
            </a:r>
            <a:r>
              <a:rPr lang="en-US" altLang="zh-CN" dirty="0">
                <a:latin typeface="+mj-ea"/>
              </a:rPr>
              <a:t>5815</a:t>
            </a:r>
          </a:p>
          <a:p>
            <a:pPr marL="457200" lvl="1" indent="-457200">
              <a:buFont typeface="Arial" panose="020B0604020202020204" pitchFamily="34" charset="0"/>
              <a:buChar char="•"/>
            </a:pPr>
            <a:r>
              <a:rPr lang="zh-CN" altLang="en-US" dirty="0">
                <a:latin typeface="+mj-ea"/>
              </a:rPr>
              <a:t>正样本 </a:t>
            </a:r>
            <a:r>
              <a:rPr lang="en-US" altLang="zh-CN" dirty="0">
                <a:latin typeface="+mj-ea"/>
              </a:rPr>
              <a:t>900</a:t>
            </a:r>
          </a:p>
          <a:p>
            <a:pPr marL="457200" lvl="1" indent="-457200">
              <a:buFont typeface="Arial" panose="020B0604020202020204" pitchFamily="34" charset="0"/>
              <a:buChar char="•"/>
            </a:pPr>
            <a:r>
              <a:rPr lang="zh-CN" altLang="en-US" dirty="0">
                <a:latin typeface="+mj-ea"/>
              </a:rPr>
              <a:t>负样本 </a:t>
            </a:r>
            <a:r>
              <a:rPr lang="en-US" altLang="zh-CN" dirty="0">
                <a:latin typeface="+mj-ea"/>
              </a:rPr>
              <a:t>900</a:t>
            </a:r>
          </a:p>
          <a:p>
            <a:endParaRPr kumimoji="0" lang="en-US" altLang="zh-CN" sz="2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ea"/>
              <a:cs typeface="+mj-cs"/>
              <a:sym typeface="Calibri"/>
            </a:endParaRPr>
          </a:p>
          <a:p>
            <a:r>
              <a:rPr lang="en" altLang="zh-CN" dirty="0">
                <a:latin typeface="+mj-ea"/>
                <a:hlinkClick r:id="rId3"/>
              </a:rPr>
              <a:t>https://www.backblaze.com/b2/hard-drive-test-data.html</a:t>
            </a:r>
            <a:endParaRPr lang="en" altLang="zh-CN" dirty="0">
              <a:latin typeface="+mj-ea"/>
            </a:endParaRPr>
          </a:p>
          <a:p>
            <a:endParaRPr kumimoji="0" lang="zh-CN" altLang="en-US" sz="2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ea"/>
              <a:cs typeface="+mj-cs"/>
              <a:sym typeface="Calibri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B07AEED-4773-044C-97A5-B9FD9B84CBCE}"/>
              </a:ext>
            </a:extLst>
          </p:cNvPr>
          <p:cNvSpPr txBox="1"/>
          <p:nvPr/>
        </p:nvSpPr>
        <p:spPr>
          <a:xfrm>
            <a:off x="519545" y="332508"/>
            <a:ext cx="2348346" cy="40011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139982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2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数据集描述</a:t>
            </a:r>
          </a:p>
        </p:txBody>
      </p:sp>
    </p:spTree>
    <p:extLst>
      <p:ext uri="{BB962C8B-B14F-4D97-AF65-F5344CB8AC3E}">
        <p14:creationId xmlns:p14="http://schemas.microsoft.com/office/powerpoint/2010/main" val="2078947700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8B9AC95F-A00D-324F-8E6E-BC0445D34A57}"/>
              </a:ext>
            </a:extLst>
          </p:cNvPr>
          <p:cNvSpPr txBox="1"/>
          <p:nvPr/>
        </p:nvSpPr>
        <p:spPr>
          <a:xfrm>
            <a:off x="447869" y="1530220"/>
            <a:ext cx="12223102" cy="80021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139982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/>
              <a:t>好的</a:t>
            </a:r>
            <a:r>
              <a:rPr lang="en-US" altLang="zh-CN"/>
              <a:t> s</a:t>
            </a:r>
            <a:r>
              <a:rPr kumimoji="0" lang="en-US" altLang="zh-CN" sz="2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mart197</a:t>
            </a:r>
            <a:r>
              <a:rPr kumimoji="0" lang="zh-CN" altLang="en-US" sz="2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：三个图分别为，全部样本、正样本、负样本</a:t>
            </a:r>
            <a:endParaRPr kumimoji="0" lang="en-US" altLang="zh-CN" sz="2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139982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/>
              <a:t>负样本全部为</a:t>
            </a:r>
            <a:r>
              <a:rPr lang="en-US" altLang="zh-CN"/>
              <a:t>0</a:t>
            </a:r>
            <a:r>
              <a:rPr lang="zh-CN" altLang="en-US"/>
              <a:t>，正样本部分不是</a:t>
            </a:r>
            <a:r>
              <a:rPr lang="en-US" altLang="zh-CN"/>
              <a:t>0</a:t>
            </a:r>
            <a:r>
              <a:rPr lang="zh-CN" altLang="en-US"/>
              <a:t>，有区分度</a:t>
            </a:r>
            <a:endParaRPr kumimoji="0" lang="zh-CN" altLang="en-US" sz="2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D2EEDB3-A738-7741-8A0D-67FD78ADE3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16896"/>
            <a:ext cx="13004800" cy="2159608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BAE1BF6A-56C0-924D-8CF6-F007510581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476504"/>
            <a:ext cx="13004800" cy="210092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65CC657-8132-D14B-B8ED-3ED007333A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044121"/>
            <a:ext cx="13004800" cy="2272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318716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8B9AC95F-A00D-324F-8E6E-BC0445D34A57}"/>
              </a:ext>
            </a:extLst>
          </p:cNvPr>
          <p:cNvSpPr txBox="1"/>
          <p:nvPr/>
        </p:nvSpPr>
        <p:spPr>
          <a:xfrm>
            <a:off x="447869" y="1530220"/>
            <a:ext cx="12223102" cy="80021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139982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/>
              <a:t>好的</a:t>
            </a:r>
            <a:r>
              <a:rPr lang="en-US" altLang="zh-CN"/>
              <a:t> s</a:t>
            </a:r>
            <a:r>
              <a:rPr kumimoji="0" lang="en-US" altLang="zh-CN" sz="2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mart197</a:t>
            </a:r>
            <a:r>
              <a:rPr kumimoji="0" lang="zh-CN" altLang="en-US" sz="2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：三个图分别为，全部样本、正样本、负样本</a:t>
            </a:r>
            <a:endParaRPr kumimoji="0" lang="en-US" altLang="zh-CN" sz="2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139982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/>
              <a:t>负样本全部为</a:t>
            </a:r>
            <a:r>
              <a:rPr lang="en-US" altLang="zh-CN"/>
              <a:t>0</a:t>
            </a:r>
            <a:r>
              <a:rPr lang="zh-CN" altLang="en-US"/>
              <a:t>，正样本部分不是</a:t>
            </a:r>
            <a:r>
              <a:rPr lang="en-US" altLang="zh-CN"/>
              <a:t>0</a:t>
            </a:r>
            <a:r>
              <a:rPr lang="zh-CN" altLang="en-US"/>
              <a:t>，有区分度</a:t>
            </a:r>
            <a:endParaRPr kumimoji="0" lang="zh-CN" altLang="en-US" sz="2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D2EEDB3-A738-7741-8A0D-67FD78ADE3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16896"/>
            <a:ext cx="13004800" cy="2159608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BAE1BF6A-56C0-924D-8CF6-F007510581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476504"/>
            <a:ext cx="13004800" cy="210092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65CC657-8132-D14B-B8ED-3ED007333A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044121"/>
            <a:ext cx="13004800" cy="2272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356577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64C126C-8FAE-384B-BBD6-C22FBC5DE7D7}"/>
              </a:ext>
            </a:extLst>
          </p:cNvPr>
          <p:cNvSpPr txBox="1"/>
          <p:nvPr/>
        </p:nvSpPr>
        <p:spPr>
          <a:xfrm>
            <a:off x="9963265" y="1847461"/>
            <a:ext cx="2801013" cy="24006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139982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2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其中</a:t>
            </a:r>
            <a:r>
              <a:rPr kumimoji="0" lang="en-US" altLang="zh-CN" sz="2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190</a:t>
            </a:r>
            <a:r>
              <a:rPr kumimoji="0" lang="zh-CN" altLang="en-US" sz="2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和</a:t>
            </a:r>
            <a:r>
              <a:rPr kumimoji="0" lang="en-US" altLang="zh-CN" sz="2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194</a:t>
            </a:r>
            <a:r>
              <a:rPr lang="zh-CN" altLang="en-US"/>
              <a:t> 、</a:t>
            </a:r>
            <a:r>
              <a:rPr lang="en-US" altLang="zh-CN"/>
              <a:t>197</a:t>
            </a:r>
            <a:r>
              <a:rPr lang="zh-CN" altLang="en-US"/>
              <a:t>和</a:t>
            </a:r>
            <a:r>
              <a:rPr lang="en-US" altLang="zh-CN"/>
              <a:t>198</a:t>
            </a:r>
            <a:r>
              <a:rPr lang="zh-CN" altLang="en-US"/>
              <a:t>这两组</a:t>
            </a:r>
            <a:r>
              <a:rPr lang="en-US" altLang="zh-CN"/>
              <a:t>smart</a:t>
            </a:r>
            <a:r>
              <a:rPr lang="zh-CN" altLang="en-US"/>
              <a:t>属性，相关系数为</a:t>
            </a:r>
            <a:r>
              <a:rPr lang="en-US" altLang="zh-CN"/>
              <a:t>1</a:t>
            </a:r>
            <a:r>
              <a:rPr lang="zh-CN" altLang="en-US"/>
              <a:t>，可以去掉其中一个</a:t>
            </a:r>
            <a:endParaRPr lang="en-US" altLang="zh-CN"/>
          </a:p>
          <a:p>
            <a:pPr marL="0" marR="0" indent="0" algn="l" defTabSz="139982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2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去了</a:t>
            </a:r>
            <a:r>
              <a:rPr kumimoji="0" lang="en-US" altLang="zh-CN" sz="2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194</a:t>
            </a:r>
            <a:r>
              <a:rPr kumimoji="0" lang="zh-CN" altLang="en-US" sz="2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和</a:t>
            </a:r>
            <a:r>
              <a:rPr kumimoji="0" lang="en-US" altLang="zh-CN" sz="2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198</a:t>
            </a:r>
            <a:endParaRPr kumimoji="0" lang="zh-CN" altLang="en-US" sz="2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9FDF161-8DD0-9E47-B107-253F83BAD0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558" y="0"/>
            <a:ext cx="9963265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121413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ECDBBA1-4BB3-8549-B2FD-AB633AC71DAC}"/>
              </a:ext>
            </a:extLst>
          </p:cNvPr>
          <p:cNvSpPr txBox="1"/>
          <p:nvPr/>
        </p:nvSpPr>
        <p:spPr>
          <a:xfrm>
            <a:off x="391886" y="3711888"/>
            <a:ext cx="11864581" cy="24006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r>
              <a:rPr lang="en-US" altLang="zh-CN">
                <a:solidFill>
                  <a:srgbClr val="FF0000"/>
                </a:solidFill>
                <a:latin typeface="+mj-ea"/>
              </a:rPr>
              <a:t>1</a:t>
            </a:r>
            <a:r>
              <a:rPr lang="zh-CN" altLang="en-US">
                <a:latin typeface="+mj-ea"/>
              </a:rPr>
              <a:t>、</a:t>
            </a:r>
            <a:r>
              <a:rPr lang="en-US" altLang="zh-CN">
                <a:latin typeface="+mj-ea"/>
              </a:rPr>
              <a:t>4</a:t>
            </a:r>
            <a:r>
              <a:rPr lang="zh-CN" altLang="en-US">
                <a:latin typeface="+mj-ea"/>
              </a:rPr>
              <a:t>、</a:t>
            </a:r>
            <a:r>
              <a:rPr lang="en-US" altLang="zh-CN">
                <a:solidFill>
                  <a:srgbClr val="FF0000"/>
                </a:solidFill>
                <a:highlight>
                  <a:srgbClr val="FFFF00"/>
                </a:highlight>
                <a:latin typeface="+mj-ea"/>
              </a:rPr>
              <a:t>5</a:t>
            </a:r>
            <a:r>
              <a:rPr lang="zh-CN" altLang="en-US">
                <a:latin typeface="+mj-ea"/>
              </a:rPr>
              <a:t>、</a:t>
            </a:r>
            <a:r>
              <a:rPr lang="en-US" altLang="zh-CN">
                <a:solidFill>
                  <a:srgbClr val="FF0000"/>
                </a:solidFill>
                <a:latin typeface="+mj-ea"/>
              </a:rPr>
              <a:t>7</a:t>
            </a:r>
            <a:r>
              <a:rPr lang="zh-CN" altLang="en-US">
                <a:latin typeface="+mj-ea"/>
              </a:rPr>
              <a:t>、</a:t>
            </a:r>
            <a:r>
              <a:rPr lang="en-US" altLang="zh-CN">
                <a:latin typeface="+mj-ea"/>
              </a:rPr>
              <a:t>9</a:t>
            </a:r>
            <a:r>
              <a:rPr lang="zh-CN" altLang="en-US">
                <a:latin typeface="+mj-ea"/>
              </a:rPr>
              <a:t>、</a:t>
            </a:r>
            <a:r>
              <a:rPr lang="en-US" altLang="zh-CN">
                <a:latin typeface="+mj-ea"/>
              </a:rPr>
              <a:t>12</a:t>
            </a:r>
            <a:r>
              <a:rPr lang="zh-CN" altLang="en-US">
                <a:latin typeface="+mj-ea"/>
              </a:rPr>
              <a:t>、</a:t>
            </a:r>
            <a:r>
              <a:rPr lang="en-US" altLang="zh-CN">
                <a:latin typeface="+mj-ea"/>
              </a:rPr>
              <a:t>183</a:t>
            </a:r>
            <a:r>
              <a:rPr lang="zh-CN" altLang="en-US">
                <a:latin typeface="+mj-ea"/>
              </a:rPr>
              <a:t>、</a:t>
            </a:r>
            <a:r>
              <a:rPr lang="en-US" altLang="zh-CN">
                <a:solidFill>
                  <a:srgbClr val="FF0000"/>
                </a:solidFill>
                <a:latin typeface="+mj-ea"/>
              </a:rPr>
              <a:t>184</a:t>
            </a:r>
            <a:r>
              <a:rPr lang="zh-CN" altLang="en-US">
                <a:latin typeface="+mj-ea"/>
              </a:rPr>
              <a:t>、</a:t>
            </a:r>
            <a:r>
              <a:rPr lang="en-US" altLang="zh-CN">
                <a:solidFill>
                  <a:srgbClr val="FF0000"/>
                </a:solidFill>
                <a:highlight>
                  <a:srgbClr val="FFFF00"/>
                </a:highlight>
                <a:latin typeface="+mj-ea"/>
              </a:rPr>
              <a:t>187</a:t>
            </a:r>
            <a:r>
              <a:rPr lang="zh-CN" altLang="en-US">
                <a:latin typeface="+mj-ea"/>
              </a:rPr>
              <a:t>、</a:t>
            </a:r>
            <a:r>
              <a:rPr lang="en-US" altLang="zh-CN">
                <a:solidFill>
                  <a:srgbClr val="FF0000"/>
                </a:solidFill>
                <a:highlight>
                  <a:srgbClr val="FFFF00"/>
                </a:highlight>
                <a:latin typeface="+mj-ea"/>
              </a:rPr>
              <a:t> 188 </a:t>
            </a:r>
            <a:r>
              <a:rPr lang="zh-CN" altLang="en-US">
                <a:latin typeface="+mj-ea"/>
              </a:rPr>
              <a:t>、</a:t>
            </a:r>
            <a:r>
              <a:rPr lang="en-US" altLang="zh-CN">
                <a:solidFill>
                  <a:srgbClr val="FF0000"/>
                </a:solidFill>
                <a:latin typeface="+mj-ea"/>
              </a:rPr>
              <a:t>189</a:t>
            </a:r>
            <a:r>
              <a:rPr lang="zh-CN" altLang="en-US">
                <a:latin typeface="+mj-ea"/>
              </a:rPr>
              <a:t>、</a:t>
            </a:r>
            <a:r>
              <a:rPr lang="en-US" altLang="zh-CN">
                <a:solidFill>
                  <a:srgbClr val="FF0000"/>
                </a:solidFill>
                <a:latin typeface="+mj-ea"/>
              </a:rPr>
              <a:t>190</a:t>
            </a:r>
            <a:r>
              <a:rPr lang="zh-CN" altLang="en-US">
                <a:latin typeface="+mj-ea"/>
              </a:rPr>
              <a:t>、</a:t>
            </a:r>
            <a:r>
              <a:rPr lang="en-US" altLang="zh-CN">
                <a:latin typeface="+mj-ea"/>
              </a:rPr>
              <a:t>192</a:t>
            </a:r>
            <a:r>
              <a:rPr lang="zh-CN" altLang="en-US">
                <a:latin typeface="+mj-ea"/>
              </a:rPr>
              <a:t>、</a:t>
            </a:r>
            <a:r>
              <a:rPr lang="en-US" altLang="zh-CN">
                <a:solidFill>
                  <a:srgbClr val="FF0000"/>
                </a:solidFill>
                <a:latin typeface="+mj-ea"/>
              </a:rPr>
              <a:t>193</a:t>
            </a:r>
            <a:r>
              <a:rPr lang="zh-CN" altLang="en-US">
                <a:latin typeface="+mj-ea"/>
              </a:rPr>
              <a:t>、</a:t>
            </a:r>
            <a:r>
              <a:rPr lang="en-US" altLang="zh-CN">
                <a:solidFill>
                  <a:srgbClr val="FF0000"/>
                </a:solidFill>
                <a:highlight>
                  <a:srgbClr val="FFFF00"/>
                </a:highlight>
                <a:latin typeface="+mj-ea"/>
              </a:rPr>
              <a:t>197</a:t>
            </a:r>
            <a:r>
              <a:rPr lang="zh-CN" altLang="en-US">
                <a:latin typeface="+mj-ea"/>
              </a:rPr>
              <a:t>、</a:t>
            </a:r>
            <a:r>
              <a:rPr lang="en-US" altLang="zh-CN">
                <a:latin typeface="+mj-ea"/>
              </a:rPr>
              <a:t>199</a:t>
            </a:r>
            <a:r>
              <a:rPr lang="zh-CN" altLang="en-US">
                <a:latin typeface="+mj-ea"/>
              </a:rPr>
              <a:t>、</a:t>
            </a:r>
            <a:r>
              <a:rPr lang="en-US" altLang="zh-CN">
                <a:solidFill>
                  <a:srgbClr val="FF0000"/>
                </a:solidFill>
                <a:latin typeface="+mj-ea"/>
              </a:rPr>
              <a:t>240</a:t>
            </a:r>
            <a:r>
              <a:rPr lang="zh-CN" altLang="en-US">
                <a:latin typeface="+mj-ea"/>
              </a:rPr>
              <a:t>、</a:t>
            </a:r>
            <a:r>
              <a:rPr lang="en-US" altLang="zh-CN">
                <a:solidFill>
                  <a:srgbClr val="FF0000"/>
                </a:solidFill>
                <a:latin typeface="+mj-ea"/>
              </a:rPr>
              <a:t>241</a:t>
            </a:r>
            <a:r>
              <a:rPr lang="zh-CN" altLang="en-US">
                <a:latin typeface="+mj-ea"/>
              </a:rPr>
              <a:t>、</a:t>
            </a:r>
            <a:r>
              <a:rPr lang="en-US" altLang="zh-CN">
                <a:solidFill>
                  <a:srgbClr val="FF0000"/>
                </a:solidFill>
                <a:latin typeface="+mj-ea"/>
              </a:rPr>
              <a:t>242</a:t>
            </a:r>
          </a:p>
          <a:p>
            <a:endParaRPr lang="en-US" altLang="zh-CN">
              <a:solidFill>
                <a:srgbClr val="FF0000"/>
              </a:solidFill>
              <a:latin typeface="+mj-ea"/>
            </a:endParaRPr>
          </a:p>
          <a:p>
            <a:r>
              <a:rPr lang="zh-CN" altLang="en-US">
                <a:latin typeface="+mj-ea"/>
              </a:rPr>
              <a:t>标红：</a:t>
            </a:r>
            <a:r>
              <a:rPr lang="en-US" altLang="zh-CN">
                <a:latin typeface="+mj-ea"/>
              </a:rPr>
              <a:t>ibm</a:t>
            </a:r>
            <a:r>
              <a:rPr lang="zh-CN" altLang="en-US">
                <a:latin typeface="+mj-ea"/>
              </a:rPr>
              <a:t>也选出的特征，</a:t>
            </a:r>
            <a:endParaRPr lang="en-US" altLang="zh-CN">
              <a:latin typeface="+mj-ea"/>
            </a:endParaRPr>
          </a:p>
          <a:p>
            <a:r>
              <a:rPr lang="zh-CN" altLang="en-US">
                <a:latin typeface="+mj-ea"/>
              </a:rPr>
              <a:t>标黄：</a:t>
            </a:r>
            <a:r>
              <a:rPr lang="en-US" altLang="zh-CN">
                <a:latin typeface="+mj-ea"/>
              </a:rPr>
              <a:t>back blaze</a:t>
            </a:r>
            <a:r>
              <a:rPr lang="zh-CN" altLang="en-US">
                <a:latin typeface="+mj-ea"/>
              </a:rPr>
              <a:t>也选出</a:t>
            </a:r>
          </a:p>
          <a:p>
            <a:pPr marL="0" marR="0" indent="0" algn="l" defTabSz="139982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2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ea"/>
              <a:cs typeface="+mj-cs"/>
              <a:sym typeface="Calibri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6B64203-3BA3-FF48-929E-3AF0C288080A}"/>
              </a:ext>
            </a:extLst>
          </p:cNvPr>
          <p:cNvSpPr txBox="1"/>
          <p:nvPr/>
        </p:nvSpPr>
        <p:spPr>
          <a:xfrm>
            <a:off x="391886" y="2820278"/>
            <a:ext cx="12201992" cy="40011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r>
              <a:rPr kumimoji="1" lang="zh-CN" altLang="en-US">
                <a:latin typeface="+mj-ea"/>
              </a:rPr>
              <a:t>最终选取这</a:t>
            </a:r>
            <a:r>
              <a:rPr kumimoji="1" lang="en-US" altLang="zh-CN">
                <a:latin typeface="+mj-ea"/>
              </a:rPr>
              <a:t>19</a:t>
            </a:r>
            <a:r>
              <a:rPr kumimoji="1" lang="zh-CN" altLang="en-US">
                <a:latin typeface="+mj-ea"/>
              </a:rPr>
              <a:t>个特征</a:t>
            </a:r>
          </a:p>
        </p:txBody>
      </p:sp>
    </p:spTree>
    <p:extLst>
      <p:ext uri="{BB962C8B-B14F-4D97-AF65-F5344CB8AC3E}">
        <p14:creationId xmlns:p14="http://schemas.microsoft.com/office/powerpoint/2010/main" val="3851158889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E0B084A-A17E-8340-9D46-6EDDFEFDC625}"/>
              </a:ext>
            </a:extLst>
          </p:cNvPr>
          <p:cNvSpPr txBox="1"/>
          <p:nvPr/>
        </p:nvSpPr>
        <p:spPr>
          <a:xfrm>
            <a:off x="0" y="4194313"/>
            <a:ext cx="13004800" cy="5539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ctr" defTabSz="139982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3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模型测试</a:t>
            </a:r>
          </a:p>
        </p:txBody>
      </p:sp>
    </p:spTree>
    <p:extLst>
      <p:ext uri="{BB962C8B-B14F-4D97-AF65-F5344CB8AC3E}">
        <p14:creationId xmlns:p14="http://schemas.microsoft.com/office/powerpoint/2010/main" val="931589268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B46FFBA8-792B-42B2-8606-978EC023A6A7}"/>
              </a:ext>
            </a:extLst>
          </p:cNvPr>
          <p:cNvSpPr/>
          <p:nvPr/>
        </p:nvSpPr>
        <p:spPr>
          <a:xfrm>
            <a:off x="1957414" y="1517826"/>
            <a:ext cx="7683299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4D4D4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建立</a:t>
            </a:r>
            <a:r>
              <a:rPr lang="en-US" altLang="zh-CN" dirty="0">
                <a:solidFill>
                  <a:srgbClr val="4D4D4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K</a:t>
            </a:r>
            <a:r>
              <a:rPr lang="zh-CN" altLang="en-US" dirty="0">
                <a:solidFill>
                  <a:srgbClr val="4D4D4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个回归树，使得树群的预测值尽量接近真实值（准确率）而且有尽量大的泛化能力</a:t>
            </a:r>
            <a:endParaRPr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617B6AA-79BB-4401-B635-B2F0148E008F}"/>
              </a:ext>
            </a:extLst>
          </p:cNvPr>
          <p:cNvSpPr/>
          <p:nvPr/>
        </p:nvSpPr>
        <p:spPr>
          <a:xfrm>
            <a:off x="1957414" y="2776564"/>
            <a:ext cx="6502400" cy="892552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rgbClr val="4D4D4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目标要求预测误差尽量小，叶子节点尽量少，节点数值尽量不极端</a:t>
            </a:r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8F009C3-9152-47A8-91FA-EDB580680051}"/>
              </a:ext>
            </a:extLst>
          </p:cNvPr>
          <p:cNvSpPr/>
          <p:nvPr/>
        </p:nvSpPr>
        <p:spPr>
          <a:xfrm>
            <a:off x="1957414" y="3976592"/>
            <a:ext cx="3233578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rgbClr val="4D4D4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贪心策略</a:t>
            </a:r>
            <a:r>
              <a:rPr lang="en-US" altLang="zh-CN" b="1" dirty="0">
                <a:solidFill>
                  <a:srgbClr val="4D4D4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+</a:t>
            </a:r>
            <a:r>
              <a:rPr lang="zh-CN" altLang="en-US" b="1" dirty="0">
                <a:solidFill>
                  <a:srgbClr val="4D4D4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最优化</a:t>
            </a:r>
            <a:endParaRPr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DADA900-B168-402C-9BE1-17F66937575B}"/>
              </a:ext>
            </a:extLst>
          </p:cNvPr>
          <p:cNvSpPr/>
          <p:nvPr/>
        </p:nvSpPr>
        <p:spPr>
          <a:xfrm>
            <a:off x="1957414" y="4876800"/>
            <a:ext cx="6881786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4D4D4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确定分裂用的</a:t>
            </a:r>
            <a:r>
              <a:rPr lang="en-GB" altLang="zh-CN" dirty="0">
                <a:solidFill>
                  <a:srgbClr val="4D4D4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feature</a:t>
            </a:r>
            <a:r>
              <a:rPr lang="zh-CN" altLang="en-GB" dirty="0">
                <a:solidFill>
                  <a:srgbClr val="4D4D4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zh-CN" altLang="en-US" dirty="0">
                <a:solidFill>
                  <a:srgbClr val="4D4D4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最简单的是粗暴的枚举，选择</a:t>
            </a:r>
            <a:r>
              <a:rPr lang="en-GB" altLang="zh-CN" dirty="0">
                <a:solidFill>
                  <a:srgbClr val="4D4D4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loss function</a:t>
            </a:r>
            <a:r>
              <a:rPr lang="zh-CN" altLang="en-US" dirty="0">
                <a:solidFill>
                  <a:srgbClr val="4D4D4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效果最好的那个</a:t>
            </a:r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1879C87-D1B1-4E69-81AD-37A0BEF0C8BD}"/>
              </a:ext>
            </a:extLst>
          </p:cNvPr>
          <p:cNvSpPr/>
          <p:nvPr/>
        </p:nvSpPr>
        <p:spPr>
          <a:xfrm>
            <a:off x="1957414" y="6113563"/>
            <a:ext cx="5823944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rgbClr val="4D4D4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继续不断分裂，形成一棵树</a:t>
            </a:r>
            <a:endParaRPr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CB7B13F-85AD-4421-BC81-56451F5BE1B0}"/>
              </a:ext>
            </a:extLst>
          </p:cNvPr>
          <p:cNvSpPr/>
          <p:nvPr/>
        </p:nvSpPr>
        <p:spPr>
          <a:xfrm>
            <a:off x="1928474" y="7001932"/>
            <a:ext cx="6502400" cy="892552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4D4D4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当引入的</a:t>
            </a:r>
            <a:r>
              <a:rPr lang="zh-CN" altLang="en-US" b="1" dirty="0">
                <a:solidFill>
                  <a:srgbClr val="4D4D4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分裂带来的增益小于一个阀值的时</a:t>
            </a:r>
            <a:r>
              <a:rPr lang="zh-CN" altLang="en-US" dirty="0">
                <a:solidFill>
                  <a:srgbClr val="4D4D4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候，剪掉</a:t>
            </a:r>
            <a:endParaRPr lang="zh-CN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34515FC-3011-47BD-917E-1F4D455D8A99}"/>
              </a:ext>
            </a:extLst>
          </p:cNvPr>
          <p:cNvSpPr/>
          <p:nvPr/>
        </p:nvSpPr>
        <p:spPr>
          <a:xfrm>
            <a:off x="1928474" y="8240690"/>
            <a:ext cx="6314549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4D4D4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当树达到最大深度时则停止建立决策树</a:t>
            </a:r>
            <a:endParaRPr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4BB183CA-B9E0-4435-87AB-A2986B7A32FB}"/>
              </a:ext>
            </a:extLst>
          </p:cNvPr>
          <p:cNvSpPr/>
          <p:nvPr/>
        </p:nvSpPr>
        <p:spPr>
          <a:xfrm>
            <a:off x="1928474" y="9097071"/>
            <a:ext cx="6647974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4D4D4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当样本权重和小于设定阈值时则停止建树</a:t>
            </a:r>
            <a:endParaRPr lang="zh-CN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4F76094B-58A6-4BAD-A805-886EF9F0AB5A}"/>
              </a:ext>
            </a:extLst>
          </p:cNvPr>
          <p:cNvSpPr/>
          <p:nvPr/>
        </p:nvSpPr>
        <p:spPr>
          <a:xfrm>
            <a:off x="258051" y="380313"/>
            <a:ext cx="2193229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altLang="zh-CN" dirty="0" err="1">
                <a:solidFill>
                  <a:srgbClr val="4D4D4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Xgboost</a:t>
            </a:r>
            <a:r>
              <a:rPr lang="zh-CN" altLang="en-US" dirty="0">
                <a:solidFill>
                  <a:srgbClr val="4D4D4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原理</a:t>
            </a:r>
            <a:endParaRPr lang="zh-CN" altLang="en-US" dirty="0"/>
          </a:p>
        </p:txBody>
      </p:sp>
      <p:sp>
        <p:nvSpPr>
          <p:cNvPr id="13" name="左大括号 12">
            <a:extLst>
              <a:ext uri="{FF2B5EF4-FFF2-40B4-BE49-F238E27FC236}">
                <a16:creationId xmlns:a16="http://schemas.microsoft.com/office/drawing/2014/main" id="{3C000F41-62EC-47CD-AA89-F99C768D7F98}"/>
              </a:ext>
            </a:extLst>
          </p:cNvPr>
          <p:cNvSpPr/>
          <p:nvPr/>
        </p:nvSpPr>
        <p:spPr>
          <a:xfrm>
            <a:off x="1744133" y="7128933"/>
            <a:ext cx="184341" cy="2460581"/>
          </a:xfrm>
          <a:prstGeom prst="leftBrace">
            <a:avLst/>
          </a:prstGeom>
          <a:noFill/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84F86286-AE5D-4CF3-8219-AA7AC5FE5141}"/>
              </a:ext>
            </a:extLst>
          </p:cNvPr>
          <p:cNvSpPr txBox="1"/>
          <p:nvPr/>
        </p:nvSpPr>
        <p:spPr>
          <a:xfrm>
            <a:off x="762000" y="7586133"/>
            <a:ext cx="660400" cy="80021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139982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2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停止条件</a:t>
            </a:r>
          </a:p>
        </p:txBody>
      </p:sp>
    </p:spTree>
    <p:extLst>
      <p:ext uri="{BB962C8B-B14F-4D97-AF65-F5344CB8AC3E}">
        <p14:creationId xmlns:p14="http://schemas.microsoft.com/office/powerpoint/2010/main" val="1003353328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32677D0B-842B-4502-871E-CB45187507A5}"/>
              </a:ext>
            </a:extLst>
          </p:cNvPr>
          <p:cNvSpPr/>
          <p:nvPr/>
        </p:nvSpPr>
        <p:spPr>
          <a:xfrm>
            <a:off x="461535" y="317887"/>
            <a:ext cx="1558440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err="1">
                <a:latin typeface="+mj-ea"/>
              </a:rPr>
              <a:t>XGBoost</a:t>
            </a:r>
            <a:endParaRPr lang="zh-CN" altLang="en-US" dirty="0">
              <a:latin typeface="+mj-ea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ADABBCA-F7BE-4C6D-9A0C-5B580FAF9E32}"/>
              </a:ext>
            </a:extLst>
          </p:cNvPr>
          <p:cNvSpPr/>
          <p:nvPr/>
        </p:nvSpPr>
        <p:spPr>
          <a:xfrm>
            <a:off x="437908" y="1819478"/>
            <a:ext cx="481574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altLang="zh-CN" sz="3600" b="1" dirty="0">
                <a:solidFill>
                  <a:srgbClr val="333333"/>
                </a:solidFill>
                <a:latin typeface="poppins"/>
              </a:rPr>
              <a:t>The </a:t>
            </a:r>
            <a:r>
              <a:rPr lang="en-GB" altLang="zh-CN" sz="3600" b="1" dirty="0" err="1">
                <a:solidFill>
                  <a:srgbClr val="333333"/>
                </a:solidFill>
                <a:latin typeface="poppins"/>
              </a:rPr>
              <a:t>XGBoost</a:t>
            </a:r>
            <a:r>
              <a:rPr lang="en-GB" altLang="zh-CN" sz="3600" b="1" dirty="0">
                <a:solidFill>
                  <a:srgbClr val="333333"/>
                </a:solidFill>
                <a:latin typeface="poppins"/>
              </a:rPr>
              <a:t> Advantage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D264B9F-3BCC-4C11-B70B-14A55023039B}"/>
              </a:ext>
            </a:extLst>
          </p:cNvPr>
          <p:cNvSpPr/>
          <p:nvPr/>
        </p:nvSpPr>
        <p:spPr>
          <a:xfrm>
            <a:off x="6732431" y="2929821"/>
            <a:ext cx="2770310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altLang="zh-CN" b="1"/>
              <a:t>Parallel Processing</a:t>
            </a:r>
            <a:endParaRPr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BF856F7-57D0-4698-8DA7-CF1D5CC1E765}"/>
              </a:ext>
            </a:extLst>
          </p:cNvPr>
          <p:cNvSpPr/>
          <p:nvPr/>
        </p:nvSpPr>
        <p:spPr>
          <a:xfrm>
            <a:off x="6732431" y="2065700"/>
            <a:ext cx="2483372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altLang="zh-CN" b="1" dirty="0">
                <a:solidFill>
                  <a:srgbClr val="333333"/>
                </a:solidFill>
                <a:latin typeface="roboto"/>
              </a:rPr>
              <a:t>Regularization</a:t>
            </a:r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1317D10-E6AD-417C-A1A5-090581CAE40B}"/>
              </a:ext>
            </a:extLst>
          </p:cNvPr>
          <p:cNvSpPr/>
          <p:nvPr/>
        </p:nvSpPr>
        <p:spPr>
          <a:xfrm>
            <a:off x="6732431" y="3832179"/>
            <a:ext cx="2558714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altLang="zh-CN" b="1" dirty="0">
                <a:solidFill>
                  <a:srgbClr val="333333"/>
                </a:solidFill>
                <a:latin typeface="roboto"/>
              </a:rPr>
              <a:t>High Flexibility</a:t>
            </a:r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D1F1115-FC31-4226-AB1C-5A296F1090B6}"/>
              </a:ext>
            </a:extLst>
          </p:cNvPr>
          <p:cNvSpPr/>
          <p:nvPr/>
        </p:nvSpPr>
        <p:spPr>
          <a:xfrm>
            <a:off x="6732431" y="4734537"/>
            <a:ext cx="4116833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altLang="zh-CN" b="1" dirty="0">
                <a:solidFill>
                  <a:srgbClr val="333333"/>
                </a:solidFill>
                <a:latin typeface="roboto"/>
              </a:rPr>
              <a:t>Handling Missing Values</a:t>
            </a:r>
            <a:endParaRPr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05C76DE7-26DC-4392-8582-AD1ABD445C7E}"/>
              </a:ext>
            </a:extLst>
          </p:cNvPr>
          <p:cNvSpPr/>
          <p:nvPr/>
        </p:nvSpPr>
        <p:spPr>
          <a:xfrm>
            <a:off x="6732431" y="5752829"/>
            <a:ext cx="2242922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altLang="zh-CN" b="1" dirty="0">
                <a:solidFill>
                  <a:srgbClr val="333333"/>
                </a:solidFill>
                <a:latin typeface="roboto"/>
              </a:rPr>
              <a:t>Tree Pruning</a:t>
            </a:r>
            <a:endParaRPr lang="zh-CN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A6FF7BD-B2C0-4831-AB13-276E8CD97F47}"/>
              </a:ext>
            </a:extLst>
          </p:cNvPr>
          <p:cNvSpPr/>
          <p:nvPr/>
        </p:nvSpPr>
        <p:spPr>
          <a:xfrm>
            <a:off x="6768495" y="6841025"/>
            <a:ext cx="4076757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altLang="zh-CN" b="1" dirty="0">
                <a:solidFill>
                  <a:srgbClr val="333333"/>
                </a:solidFill>
                <a:latin typeface="roboto"/>
              </a:rPr>
              <a:t>Built-in Cross-Validation</a:t>
            </a:r>
            <a:endParaRPr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919575B4-7EF6-48CD-9864-4C8F546A4BBB}"/>
              </a:ext>
            </a:extLst>
          </p:cNvPr>
          <p:cNvSpPr/>
          <p:nvPr/>
        </p:nvSpPr>
        <p:spPr>
          <a:xfrm>
            <a:off x="6502400" y="7929221"/>
            <a:ext cx="4576894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altLang="zh-CN" b="1" dirty="0">
                <a:solidFill>
                  <a:srgbClr val="333333"/>
                </a:solidFill>
                <a:latin typeface="roboto"/>
              </a:rPr>
              <a:t>Continue on Existing Model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6601547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9EFA743D-F221-43F1-B2AD-92BCA0535CB4}"/>
              </a:ext>
            </a:extLst>
          </p:cNvPr>
          <p:cNvSpPr/>
          <p:nvPr/>
        </p:nvSpPr>
        <p:spPr>
          <a:xfrm>
            <a:off x="272749" y="1519550"/>
            <a:ext cx="3054041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altLang="zh-CN" b="1" dirty="0" err="1">
                <a:solidFill>
                  <a:srgbClr val="333333"/>
                </a:solidFill>
                <a:latin typeface="poppins"/>
              </a:rPr>
              <a:t>XGBoost</a:t>
            </a:r>
            <a:r>
              <a:rPr lang="en-GB" altLang="zh-CN" b="1" dirty="0">
                <a:solidFill>
                  <a:srgbClr val="333333"/>
                </a:solidFill>
                <a:latin typeface="poppins"/>
              </a:rPr>
              <a:t> Parameters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ACED1B7-E54D-434C-BC16-E3624996EBFB}"/>
              </a:ext>
            </a:extLst>
          </p:cNvPr>
          <p:cNvSpPr/>
          <p:nvPr/>
        </p:nvSpPr>
        <p:spPr>
          <a:xfrm>
            <a:off x="4627032" y="2722475"/>
            <a:ext cx="2562979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altLang="zh-CN" b="1" dirty="0">
                <a:solidFill>
                  <a:srgbClr val="333333"/>
                </a:solidFill>
                <a:latin typeface="poppins"/>
              </a:rPr>
              <a:t>subsample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45DA43C-B0C1-49AD-9E6B-1C3C511FB797}"/>
              </a:ext>
            </a:extLst>
          </p:cNvPr>
          <p:cNvSpPr/>
          <p:nvPr/>
        </p:nvSpPr>
        <p:spPr>
          <a:xfrm>
            <a:off x="4627034" y="1765772"/>
            <a:ext cx="2562979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altLang="zh-CN" b="1" dirty="0" err="1">
                <a:solidFill>
                  <a:srgbClr val="333333"/>
                </a:solidFill>
                <a:latin typeface="poppins"/>
              </a:rPr>
              <a:t>n_estimators</a:t>
            </a:r>
            <a:endParaRPr lang="en-GB" altLang="zh-CN" b="1" dirty="0">
              <a:solidFill>
                <a:srgbClr val="333333"/>
              </a:solidFill>
              <a:latin typeface="poppins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E8BEF82-3BB3-4C43-A775-6BC2457A2E3E}"/>
              </a:ext>
            </a:extLst>
          </p:cNvPr>
          <p:cNvSpPr/>
          <p:nvPr/>
        </p:nvSpPr>
        <p:spPr>
          <a:xfrm>
            <a:off x="4627031" y="3679178"/>
            <a:ext cx="2562979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altLang="zh-CN" b="1" dirty="0" err="1">
                <a:solidFill>
                  <a:srgbClr val="333333"/>
                </a:solidFill>
                <a:latin typeface="poppins"/>
              </a:rPr>
              <a:t>learning_rate</a:t>
            </a:r>
            <a:endParaRPr lang="en-GB" altLang="zh-CN" b="1" dirty="0">
              <a:solidFill>
                <a:srgbClr val="333333"/>
              </a:solidFill>
              <a:latin typeface="poppins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4FE69253-763E-44B8-AB24-EE87585A1583}"/>
              </a:ext>
            </a:extLst>
          </p:cNvPr>
          <p:cNvSpPr/>
          <p:nvPr/>
        </p:nvSpPr>
        <p:spPr>
          <a:xfrm>
            <a:off x="4627031" y="4781760"/>
            <a:ext cx="2562979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altLang="zh-CN" b="1" dirty="0">
                <a:solidFill>
                  <a:srgbClr val="333333"/>
                </a:solidFill>
                <a:latin typeface="poppins"/>
              </a:rPr>
              <a:t>booster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A71BC901-3AA8-4A5D-94E1-ADFDD6C7ED86}"/>
              </a:ext>
            </a:extLst>
          </p:cNvPr>
          <p:cNvSpPr/>
          <p:nvPr/>
        </p:nvSpPr>
        <p:spPr>
          <a:xfrm>
            <a:off x="4627030" y="5884342"/>
            <a:ext cx="2562979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altLang="zh-CN" b="1" dirty="0" err="1">
                <a:solidFill>
                  <a:srgbClr val="333333"/>
                </a:solidFill>
                <a:latin typeface="poppins"/>
              </a:rPr>
              <a:t>max_depth</a:t>
            </a:r>
            <a:endParaRPr lang="en-GB" altLang="zh-CN" b="1" dirty="0">
              <a:solidFill>
                <a:srgbClr val="333333"/>
              </a:solidFill>
              <a:latin typeface="poppins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323FBD9E-CBAB-4AD7-8BD4-F848F72D82F7}"/>
              </a:ext>
            </a:extLst>
          </p:cNvPr>
          <p:cNvSpPr/>
          <p:nvPr/>
        </p:nvSpPr>
        <p:spPr>
          <a:xfrm>
            <a:off x="4627030" y="7571959"/>
            <a:ext cx="3080056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altLang="zh-CN" b="1" dirty="0">
                <a:solidFill>
                  <a:srgbClr val="333333"/>
                </a:solidFill>
                <a:latin typeface="poppins"/>
              </a:rPr>
              <a:t>co</a:t>
            </a:r>
            <a:r>
              <a:rPr lang="en-US" altLang="zh-CN" b="1" dirty="0">
                <a:solidFill>
                  <a:srgbClr val="333333"/>
                </a:solidFill>
                <a:latin typeface="poppins"/>
              </a:rPr>
              <a:t>l</a:t>
            </a:r>
            <a:r>
              <a:rPr lang="en-GB" altLang="zh-CN" b="1" dirty="0" err="1">
                <a:solidFill>
                  <a:srgbClr val="333333"/>
                </a:solidFill>
                <a:latin typeface="poppins"/>
              </a:rPr>
              <a:t>sample_bylevel</a:t>
            </a:r>
            <a:endParaRPr lang="en-GB" altLang="zh-CN" b="1" dirty="0">
              <a:solidFill>
                <a:srgbClr val="333333"/>
              </a:solidFill>
              <a:latin typeface="poppins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06F8F1F9-ED75-40B1-A05F-7F35148AB2F6}"/>
              </a:ext>
            </a:extLst>
          </p:cNvPr>
          <p:cNvSpPr txBox="1"/>
          <p:nvPr/>
        </p:nvSpPr>
        <p:spPr>
          <a:xfrm flipH="1">
            <a:off x="9412853" y="1898757"/>
            <a:ext cx="2171635" cy="40011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139982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dirty="0"/>
              <a:t>树的个数</a:t>
            </a:r>
            <a:endParaRPr kumimoji="0" lang="zh-CN" altLang="en-US" sz="2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F8CF2DC3-9D28-4E97-A961-5F31658FF212}"/>
              </a:ext>
            </a:extLst>
          </p:cNvPr>
          <p:cNvSpPr/>
          <p:nvPr/>
        </p:nvSpPr>
        <p:spPr>
          <a:xfrm>
            <a:off x="8995833" y="5980481"/>
            <a:ext cx="6502400" cy="49244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>
                <a:solidFill>
                  <a:srgbClr val="2F2F2F"/>
                </a:solidFill>
                <a:latin typeface="-apple-system"/>
              </a:rPr>
              <a:t>树的最大深度</a:t>
            </a:r>
            <a:endParaRPr lang="zh-CN" altLang="en-US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1A905055-733C-47DD-95EF-F9FD82D33C86}"/>
              </a:ext>
            </a:extLst>
          </p:cNvPr>
          <p:cNvSpPr/>
          <p:nvPr/>
        </p:nvSpPr>
        <p:spPr>
          <a:xfrm>
            <a:off x="7579017" y="2808249"/>
            <a:ext cx="5186035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2F2F2F"/>
                </a:solidFill>
                <a:latin typeface="-apple-system"/>
              </a:rPr>
              <a:t>控制对于每棵树，随机采样的比例</a:t>
            </a:r>
            <a:endParaRPr lang="zh-CN" altLang="en-US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FCD5D4C1-F770-4F00-8A41-54CA9506AD4C}"/>
              </a:ext>
            </a:extLst>
          </p:cNvPr>
          <p:cNvSpPr/>
          <p:nvPr/>
        </p:nvSpPr>
        <p:spPr>
          <a:xfrm>
            <a:off x="9412853" y="3786268"/>
            <a:ext cx="1184940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2F2F2F"/>
                </a:solidFill>
                <a:latin typeface="-apple-system"/>
              </a:rPr>
              <a:t>学习率</a:t>
            </a:r>
            <a:endParaRPr lang="zh-CN" altLang="en-US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8B51522A-8933-4905-8CCE-935FDD50DA26}"/>
              </a:ext>
            </a:extLst>
          </p:cNvPr>
          <p:cNvSpPr/>
          <p:nvPr/>
        </p:nvSpPr>
        <p:spPr>
          <a:xfrm>
            <a:off x="9161819" y="4781759"/>
            <a:ext cx="1518364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2F2F2F"/>
                </a:solidFill>
                <a:latin typeface="-apple-system"/>
              </a:rPr>
              <a:t>模型选取</a:t>
            </a:r>
            <a:endParaRPr lang="zh-CN" altLang="en-US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C95A0249-536C-4DC4-81E7-314C995C8A14}"/>
              </a:ext>
            </a:extLst>
          </p:cNvPr>
          <p:cNvSpPr/>
          <p:nvPr/>
        </p:nvSpPr>
        <p:spPr>
          <a:xfrm>
            <a:off x="8198757" y="7571959"/>
            <a:ext cx="6502400" cy="49244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>
                <a:solidFill>
                  <a:srgbClr val="2F2F2F"/>
                </a:solidFill>
                <a:latin typeface="-apple-system"/>
              </a:rPr>
              <a:t>控制的每一级的每一次分裂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80303195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EF8510C4-7023-0447-919A-4DBB3BD1435F}"/>
              </a:ext>
            </a:extLst>
          </p:cNvPr>
          <p:cNvSpPr txBox="1"/>
          <p:nvPr/>
        </p:nvSpPr>
        <p:spPr>
          <a:xfrm>
            <a:off x="498764" y="311728"/>
            <a:ext cx="3574473" cy="40011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139982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/>
              <a:t>网格搜索找合适的参数</a:t>
            </a:r>
            <a:endParaRPr kumimoji="0" lang="zh-CN" altLang="en-US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EBA49AA-E2E2-314C-B328-D16E9F59AC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3214"/>
            <a:ext cx="13004800" cy="7287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356425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BABE553F-E59E-D746-8BCD-3C49589DF0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0" y="1009650"/>
            <a:ext cx="12903200" cy="773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857507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B03B8D7-5713-6B4B-B6BE-C16EDD52A7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764" y="4630773"/>
            <a:ext cx="12760036" cy="3650889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1A90135B-5264-944F-AEBE-23098E010F86}"/>
              </a:ext>
            </a:extLst>
          </p:cNvPr>
          <p:cNvSpPr txBox="1"/>
          <p:nvPr/>
        </p:nvSpPr>
        <p:spPr>
          <a:xfrm>
            <a:off x="249382" y="1517073"/>
            <a:ext cx="12755418" cy="80021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r>
              <a:rPr kumimoji="1" lang="zh-CN" altLang="en-US">
                <a:latin typeface="+mj-ea"/>
              </a:rPr>
              <a:t>正样本是选取</a:t>
            </a:r>
            <a:r>
              <a:rPr kumimoji="1" lang="en-US" altLang="zh-CN">
                <a:latin typeface="+mj-ea"/>
              </a:rPr>
              <a:t>2017</a:t>
            </a:r>
            <a:r>
              <a:rPr kumimoji="1" lang="zh-CN" altLang="en-US">
                <a:latin typeface="+mj-ea"/>
              </a:rPr>
              <a:t>年和</a:t>
            </a:r>
            <a:r>
              <a:rPr kumimoji="1" lang="en-US" altLang="zh-CN">
                <a:latin typeface="+mj-ea"/>
              </a:rPr>
              <a:t>2016</a:t>
            </a:r>
            <a:r>
              <a:rPr kumimoji="1" lang="zh-CN" altLang="en-US">
                <a:latin typeface="+mj-ea"/>
              </a:rPr>
              <a:t>年全年 </a:t>
            </a:r>
            <a:r>
              <a:rPr kumimoji="1" lang="en-US" altLang="zh-CN">
                <a:latin typeface="+mj-ea"/>
              </a:rPr>
              <a:t>ST4000DM000</a:t>
            </a:r>
            <a:r>
              <a:rPr kumimoji="1" lang="zh-CN" altLang="en-US">
                <a:latin typeface="+mj-ea"/>
              </a:rPr>
              <a:t> 型号的，选好之后，打乱顺序的</a:t>
            </a:r>
            <a:endParaRPr kumimoji="1" lang="en-US" altLang="zh-CN">
              <a:latin typeface="+mj-ea"/>
            </a:endParaRPr>
          </a:p>
          <a:p>
            <a:r>
              <a:rPr kumimoji="1" lang="zh-CN" altLang="en-US">
                <a:latin typeface="+mj-ea"/>
              </a:rPr>
              <a:t>负样本</a:t>
            </a:r>
            <a:r>
              <a:rPr kumimoji="1" lang="en-US" altLang="zh-CN">
                <a:latin typeface="+mj-ea"/>
              </a:rPr>
              <a:t>2016</a:t>
            </a:r>
            <a:r>
              <a:rPr kumimoji="1" lang="zh-CN" altLang="en-US">
                <a:latin typeface="+mj-ea"/>
              </a:rPr>
              <a:t>年和</a:t>
            </a:r>
            <a:r>
              <a:rPr kumimoji="1" lang="en-US" altLang="zh-CN">
                <a:latin typeface="+mj-ea"/>
              </a:rPr>
              <a:t>2017</a:t>
            </a:r>
            <a:r>
              <a:rPr kumimoji="1" lang="zh-CN" altLang="en-US">
                <a:latin typeface="+mj-ea"/>
              </a:rPr>
              <a:t>年是每天随机抽取一些的</a:t>
            </a:r>
            <a:r>
              <a:rPr kumimoji="1" lang="en-US" altLang="zh-CN">
                <a:latin typeface="+mj-ea"/>
              </a:rPr>
              <a:t>40</a:t>
            </a:r>
            <a:r>
              <a:rPr kumimoji="1" lang="zh-CN" altLang="en-US">
                <a:latin typeface="+mj-ea"/>
              </a:rPr>
              <a:t>个，然后打乱顺序。取了前</a:t>
            </a:r>
            <a:r>
              <a:rPr kumimoji="1" lang="en-US" altLang="zh-CN">
                <a:latin typeface="+mj-ea"/>
              </a:rPr>
              <a:t>5815</a:t>
            </a:r>
            <a:r>
              <a:rPr kumimoji="1" lang="zh-CN" altLang="en-US">
                <a:latin typeface="+mj-ea"/>
              </a:rPr>
              <a:t>个</a:t>
            </a:r>
            <a:endParaRPr kumimoji="0" lang="zh-CN" altLang="en-US" sz="2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05374502"/>
      </p:ext>
    </p:extLst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4318D974-94C3-D84A-86B7-CA97BE5560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620" y="757280"/>
            <a:ext cx="7010400" cy="1905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34D012B-3BA0-5B47-B6E0-C6FB72175C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" y="2662281"/>
            <a:ext cx="12747203" cy="671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546236"/>
      </p:ext>
    </p:extLst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CF40CD3-B747-934B-BC87-AFFD8ACEC8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81100"/>
            <a:ext cx="12776200" cy="857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779315"/>
      </p:ext>
    </p:extLst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2702CFB-DF3B-0840-AFC9-7743510BAE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" y="1117600"/>
            <a:ext cx="12890500" cy="863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338915"/>
      </p:ext>
    </p:extLst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AC645C1-36DA-8C46-B8E8-717E01BE7C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1051560"/>
            <a:ext cx="12928600" cy="8702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986089"/>
      </p:ext>
    </p:extLst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4783635-E283-5749-A5DC-6525EEE22A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560" y="1155700"/>
            <a:ext cx="5765800" cy="35560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BC670730-B924-3F4E-A263-B4728D4C6A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740" y="5177952"/>
            <a:ext cx="13004800" cy="4289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370158"/>
      </p:ext>
    </p:extLst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CB84881-14F4-924B-97FA-6DEC6F8EB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77900"/>
            <a:ext cx="13004800" cy="779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256214"/>
      </p:ext>
    </p:extLst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BEDF769-C02F-BD44-9DC2-411A64201C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04116"/>
            <a:ext cx="13004800" cy="4545367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D562E089-C917-3A45-A4F6-F5B645558638}"/>
              </a:ext>
            </a:extLst>
          </p:cNvPr>
          <p:cNvSpPr txBox="1"/>
          <p:nvPr/>
        </p:nvSpPr>
        <p:spPr>
          <a:xfrm>
            <a:off x="502920" y="1371600"/>
            <a:ext cx="3771900" cy="40011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139982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/>
              <a:t>测试集效果</a:t>
            </a:r>
            <a:endParaRPr kumimoji="0" lang="zh-CN" altLang="en-US" sz="2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08510714"/>
      </p:ext>
    </p:extLst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3407A6CA-23EB-5348-83C4-DA9A26C704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237" y="3596585"/>
            <a:ext cx="6096000" cy="45085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6F78AEBC-2D6C-C242-85FC-A9BE2BA44861}"/>
              </a:ext>
            </a:extLst>
          </p:cNvPr>
          <p:cNvSpPr txBox="1"/>
          <p:nvPr/>
        </p:nvSpPr>
        <p:spPr>
          <a:xfrm>
            <a:off x="1025237" y="1928191"/>
            <a:ext cx="5633980" cy="40011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139982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2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贝叶斯召回率不高</a:t>
            </a:r>
          </a:p>
        </p:txBody>
      </p:sp>
    </p:spTree>
    <p:extLst>
      <p:ext uri="{BB962C8B-B14F-4D97-AF65-F5344CB8AC3E}">
        <p14:creationId xmlns:p14="http://schemas.microsoft.com/office/powerpoint/2010/main" val="2594868337"/>
      </p:ext>
    </p:extLst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915923F-3A8B-954A-8FD6-E9139B7608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024" y="2372967"/>
            <a:ext cx="7246454" cy="36957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414A28A3-A86C-6148-847C-2DD3D27D72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3024" y="6068667"/>
            <a:ext cx="7246454" cy="36449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AF369014-B89E-3D4C-B651-F235A4CCF3CD}"/>
              </a:ext>
            </a:extLst>
          </p:cNvPr>
          <p:cNvSpPr txBox="1"/>
          <p:nvPr/>
        </p:nvSpPr>
        <p:spPr>
          <a:xfrm>
            <a:off x="1003024" y="1331843"/>
            <a:ext cx="7246454" cy="40011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139982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>
                <a:latin typeface="+mj-ea"/>
              </a:rPr>
              <a:t>s</a:t>
            </a:r>
            <a:r>
              <a:rPr kumimoji="0" lang="en-US" altLang="zh-CN" sz="2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ea"/>
                <a:cs typeface="+mj-cs"/>
                <a:sym typeface="Calibri"/>
              </a:rPr>
              <a:t>vm</a:t>
            </a:r>
            <a:r>
              <a:rPr kumimoji="0" lang="zh-CN" altLang="en-US" sz="2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ea"/>
                <a:cs typeface="+mj-cs"/>
                <a:sym typeface="Calibri"/>
              </a:rPr>
              <a:t>调参过程召回率升高，准确率会下降</a:t>
            </a:r>
          </a:p>
        </p:txBody>
      </p:sp>
    </p:spTree>
    <p:extLst>
      <p:ext uri="{BB962C8B-B14F-4D97-AF65-F5344CB8AC3E}">
        <p14:creationId xmlns:p14="http://schemas.microsoft.com/office/powerpoint/2010/main" val="1596694481"/>
      </p:ext>
    </p:extLst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546ABD3-8395-B847-8363-34ED177DAAA7}"/>
              </a:ext>
            </a:extLst>
          </p:cNvPr>
          <p:cNvSpPr txBox="1"/>
          <p:nvPr/>
        </p:nvSpPr>
        <p:spPr>
          <a:xfrm>
            <a:off x="1013791" y="1371600"/>
            <a:ext cx="5448607" cy="40011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0" marR="0" indent="0" algn="l" defTabSz="139982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2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考虑过尝试</a:t>
            </a:r>
            <a:r>
              <a:rPr lang="en-US" altLang="zh-CN"/>
              <a:t>bagging</a:t>
            </a:r>
            <a:r>
              <a:rPr lang="zh-CN" altLang="en-US"/>
              <a:t>投票来融合模型</a:t>
            </a:r>
            <a:endParaRPr kumimoji="0" lang="zh-CN" altLang="en-US" sz="2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8D299E7-685D-994C-BB2D-1CAD041851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3791" y="2665894"/>
            <a:ext cx="3644900" cy="22352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DA08393-E824-8943-B5C3-FDF3B7734F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3791" y="5119756"/>
            <a:ext cx="66167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262707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第二组—超分辨率人脸识别…"/>
          <p:cNvSpPr txBox="1"/>
          <p:nvPr/>
        </p:nvSpPr>
        <p:spPr>
          <a:xfrm>
            <a:off x="-6252" y="4261247"/>
            <a:ext cx="13011052" cy="6155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lvl="1" algn="ctr">
              <a:defRPr sz="4000"/>
            </a:pPr>
            <a:endParaRPr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D763421-DD40-D84F-9402-66258476211F}"/>
              </a:ext>
            </a:extLst>
          </p:cNvPr>
          <p:cNvSpPr txBox="1"/>
          <p:nvPr/>
        </p:nvSpPr>
        <p:spPr>
          <a:xfrm>
            <a:off x="1007706" y="1810139"/>
            <a:ext cx="11047445" cy="24006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139982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>
                <a:latin typeface="+mj-ea"/>
              </a:rPr>
              <a:t>negativeRawData2017   5815</a:t>
            </a:r>
            <a:r>
              <a:rPr lang="zh-CN" altLang="en-US">
                <a:latin typeface="+mj-ea"/>
              </a:rPr>
              <a:t>行 </a:t>
            </a:r>
            <a:r>
              <a:rPr lang="en-US" altLang="zh-CN">
                <a:latin typeface="+mj-ea"/>
              </a:rPr>
              <a:t>46</a:t>
            </a:r>
            <a:r>
              <a:rPr lang="zh-CN" altLang="en-US">
                <a:latin typeface="+mj-ea"/>
              </a:rPr>
              <a:t>列</a:t>
            </a:r>
            <a:endParaRPr lang="en-US" altLang="zh-CN">
              <a:latin typeface="+mj-ea"/>
            </a:endParaRPr>
          </a:p>
          <a:p>
            <a:r>
              <a:rPr lang="en-US" altLang="zh-CN">
                <a:latin typeface="+mj-ea"/>
              </a:rPr>
              <a:t>negativeRawData2017   5815</a:t>
            </a:r>
            <a:r>
              <a:rPr lang="zh-CN" altLang="en-US">
                <a:latin typeface="+mj-ea"/>
              </a:rPr>
              <a:t>行 </a:t>
            </a:r>
            <a:r>
              <a:rPr lang="en-US" altLang="zh-CN">
                <a:latin typeface="+mj-ea"/>
              </a:rPr>
              <a:t>46</a:t>
            </a:r>
            <a:r>
              <a:rPr lang="zh-CN" altLang="en-US">
                <a:latin typeface="+mj-ea"/>
              </a:rPr>
              <a:t>列</a:t>
            </a:r>
            <a:endParaRPr lang="en-US" altLang="zh-CN">
              <a:latin typeface="+mj-ea"/>
            </a:endParaRPr>
          </a:p>
          <a:p>
            <a:r>
              <a:rPr lang="en-US" altLang="zh-CN">
                <a:latin typeface="+mj-ea"/>
              </a:rPr>
              <a:t>positiveRawData2016   940</a:t>
            </a:r>
            <a:r>
              <a:rPr lang="zh-CN" altLang="en-US">
                <a:latin typeface="+mj-ea"/>
              </a:rPr>
              <a:t>行 </a:t>
            </a:r>
            <a:r>
              <a:rPr lang="en-US" altLang="zh-CN">
                <a:latin typeface="+mj-ea"/>
              </a:rPr>
              <a:t>46</a:t>
            </a:r>
            <a:r>
              <a:rPr lang="zh-CN" altLang="en-US">
                <a:latin typeface="+mj-ea"/>
              </a:rPr>
              <a:t>列</a:t>
            </a:r>
            <a:endParaRPr lang="en-US" altLang="zh-CN">
              <a:latin typeface="+mj-ea"/>
            </a:endParaRPr>
          </a:p>
          <a:p>
            <a:r>
              <a:rPr lang="en-US" altLang="zh-CN">
                <a:latin typeface="+mj-ea"/>
              </a:rPr>
              <a:t>positiveRawData2017   1064</a:t>
            </a:r>
            <a:r>
              <a:rPr lang="zh-CN" altLang="en-US">
                <a:latin typeface="+mj-ea"/>
              </a:rPr>
              <a:t>行 </a:t>
            </a:r>
            <a:r>
              <a:rPr lang="en-US" altLang="zh-CN">
                <a:latin typeface="+mj-ea"/>
              </a:rPr>
              <a:t>46</a:t>
            </a:r>
            <a:r>
              <a:rPr lang="zh-CN" altLang="en-US">
                <a:latin typeface="+mj-ea"/>
              </a:rPr>
              <a:t>列</a:t>
            </a:r>
            <a:endParaRPr lang="en-US" altLang="zh-CN">
              <a:latin typeface="+mj-ea"/>
            </a:endParaRPr>
          </a:p>
          <a:p>
            <a:r>
              <a:rPr lang="zh-CN" altLang="en-US">
                <a:latin typeface="+mj-ea"/>
              </a:rPr>
              <a:t>正样本去了全部的</a:t>
            </a:r>
            <a:r>
              <a:rPr lang="en-US" altLang="zh-CN">
                <a:latin typeface="+mj-ea"/>
              </a:rPr>
              <a:t>ST4000DM000</a:t>
            </a:r>
            <a:r>
              <a:rPr lang="zh-CN" altLang="en-US">
                <a:latin typeface="+mj-ea"/>
              </a:rPr>
              <a:t>数据，负样本随机取了</a:t>
            </a:r>
            <a:r>
              <a:rPr lang="en-US" altLang="zh-CN">
                <a:latin typeface="+mj-ea"/>
              </a:rPr>
              <a:t>5000</a:t>
            </a:r>
            <a:r>
              <a:rPr lang="zh-CN" altLang="en-US">
                <a:latin typeface="+mj-ea"/>
              </a:rPr>
              <a:t>多条</a:t>
            </a:r>
            <a:endParaRPr kumimoji="0" lang="zh-CN" altLang="en-US" sz="2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ea"/>
              <a:cs typeface="+mj-cs"/>
              <a:sym typeface="Calibri"/>
            </a:endParaRPr>
          </a:p>
          <a:p>
            <a:pPr marL="0" marR="0" indent="0" algn="l" defTabSz="139982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2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ea"/>
              <a:cs typeface="+mj-cs"/>
              <a:sym typeface="Calibri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53A41C8-5FA7-DD4A-86F0-2D14352EAF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974" y="4876800"/>
            <a:ext cx="116586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115242"/>
      </p:ext>
    </p:extLst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A518E78C-DFD7-7243-8545-6E808C342F5B}"/>
              </a:ext>
            </a:extLst>
          </p:cNvPr>
          <p:cNvSpPr txBox="1"/>
          <p:nvPr/>
        </p:nvSpPr>
        <p:spPr>
          <a:xfrm>
            <a:off x="617220" y="1668780"/>
            <a:ext cx="11612880" cy="28007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139982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2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ea"/>
                <a:cs typeface="+mj-cs"/>
                <a:sym typeface="Calibri"/>
              </a:rPr>
              <a:t>总结：</a:t>
            </a:r>
            <a:endParaRPr kumimoji="0" lang="en-US" altLang="zh-CN" sz="2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ea"/>
              <a:cs typeface="+mj-cs"/>
              <a:sym typeface="Calibri"/>
            </a:endParaRPr>
          </a:p>
          <a:p>
            <a:pPr marL="0" marR="0" indent="0" algn="l" defTabSz="139982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2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ea"/>
              <a:cs typeface="+mj-cs"/>
              <a:sym typeface="Calibri"/>
            </a:endParaRPr>
          </a:p>
          <a:p>
            <a:pPr marL="0" marR="0" indent="0" algn="l" defTabSz="139982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>
                <a:latin typeface="+mj-ea"/>
              </a:rPr>
              <a:t>1.XGBoost</a:t>
            </a:r>
            <a:r>
              <a:rPr lang="zh-CN" altLang="en-US">
                <a:latin typeface="+mj-ea"/>
              </a:rPr>
              <a:t>比其他的算法效果好些</a:t>
            </a:r>
            <a:endParaRPr lang="en-US" altLang="zh-CN">
              <a:latin typeface="+mj-ea"/>
            </a:endParaRPr>
          </a:p>
          <a:p>
            <a:pPr marL="0" marR="0" indent="0" algn="l" defTabSz="139982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ea"/>
                <a:cs typeface="+mj-cs"/>
                <a:sym typeface="Calibri"/>
              </a:rPr>
              <a:t>2.</a:t>
            </a:r>
            <a:r>
              <a:rPr kumimoji="0" lang="zh-CN" altLang="en-US" sz="2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ea"/>
                <a:cs typeface="+mj-cs"/>
                <a:sym typeface="Calibri"/>
              </a:rPr>
              <a:t>有些时候不同算法，召回率、准确率不太一样时，可以尝试进行融合，也许能提高一些预测效果</a:t>
            </a:r>
            <a:endParaRPr kumimoji="0" lang="en-US" altLang="zh-CN" sz="2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ea"/>
              <a:cs typeface="+mj-cs"/>
              <a:sym typeface="Calibri"/>
            </a:endParaRPr>
          </a:p>
          <a:p>
            <a:pPr marL="0" marR="0" indent="0" algn="l" defTabSz="139982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>
                <a:latin typeface="+mj-ea"/>
              </a:rPr>
              <a:t>3.</a:t>
            </a:r>
            <a:r>
              <a:rPr lang="zh-CN" altLang="en-US">
                <a:latin typeface="+mj-ea"/>
              </a:rPr>
              <a:t>过去用过只选</a:t>
            </a:r>
            <a:r>
              <a:rPr lang="en-US" altLang="zh-CN">
                <a:latin typeface="+mj-ea"/>
              </a:rPr>
              <a:t>2017</a:t>
            </a:r>
            <a:r>
              <a:rPr lang="zh-CN" altLang="en-US">
                <a:latin typeface="+mj-ea"/>
              </a:rPr>
              <a:t>年作为训练和测试样本，进行随机筛选百分之二十作为测试集，效果比目前要好</a:t>
            </a:r>
            <a:endParaRPr kumimoji="0" lang="zh-CN" altLang="en-US" sz="2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19281141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D38957F7-1D4C-1443-A5BE-9D5E13127D02}"/>
              </a:ext>
            </a:extLst>
          </p:cNvPr>
          <p:cNvSpPr txBox="1"/>
          <p:nvPr/>
        </p:nvSpPr>
        <p:spPr>
          <a:xfrm>
            <a:off x="279918" y="1474237"/>
            <a:ext cx="12260425" cy="36009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endParaRPr kumimoji="0" lang="en" altLang="zh-CN" sz="2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ea"/>
              <a:cs typeface="+mj-cs"/>
              <a:sym typeface="Calibri"/>
            </a:endParaRPr>
          </a:p>
          <a:p>
            <a:r>
              <a:rPr lang="zh-CN" altLang="en-US">
                <a:latin typeface="+mj-ea"/>
              </a:rPr>
              <a:t>为什么只取</a:t>
            </a:r>
            <a:r>
              <a:rPr lang="en-US" altLang="zh-CN">
                <a:latin typeface="+mj-ea"/>
              </a:rPr>
              <a:t>ST4000DM000</a:t>
            </a:r>
            <a:r>
              <a:rPr lang="zh-CN" altLang="en-US">
                <a:latin typeface="+mj-ea"/>
              </a:rPr>
              <a:t>硬盘型号？</a:t>
            </a:r>
            <a:endParaRPr lang="en-US" altLang="zh-CN">
              <a:latin typeface="+mj-ea"/>
            </a:endParaRPr>
          </a:p>
          <a:p>
            <a:endParaRPr lang="en-US" altLang="zh-CN">
              <a:latin typeface="+mj-ea"/>
            </a:endParaRPr>
          </a:p>
          <a:p>
            <a:r>
              <a:rPr lang="en-US" altLang="zh-CN">
                <a:latin typeface="+mj-ea"/>
              </a:rPr>
              <a:t>1.</a:t>
            </a:r>
            <a:r>
              <a:rPr lang="zh-CN" altLang="en-US">
                <a:latin typeface="+mj-ea"/>
              </a:rPr>
              <a:t>需要固定一个型号，不同型号硬盘</a:t>
            </a:r>
            <a:r>
              <a:rPr lang="en-US" altLang="zh-CN">
                <a:latin typeface="+mj-ea"/>
              </a:rPr>
              <a:t>SMART ID</a:t>
            </a:r>
            <a:r>
              <a:rPr lang="zh-CN" altLang="en-US">
                <a:latin typeface="+mj-ea"/>
              </a:rPr>
              <a:t>代码有时会意义不一样</a:t>
            </a:r>
            <a:endParaRPr lang="en-US" altLang="zh-CN">
              <a:latin typeface="+mj-ea"/>
            </a:endParaRPr>
          </a:p>
          <a:p>
            <a:r>
              <a:rPr lang="en-US" altLang="zh-CN">
                <a:latin typeface="+mj-ea"/>
              </a:rPr>
              <a:t>2.</a:t>
            </a:r>
            <a:r>
              <a:rPr lang="zh-CN" altLang="en-US">
                <a:latin typeface="+mj-ea"/>
              </a:rPr>
              <a:t>参考的论文里，也选用了</a:t>
            </a:r>
            <a:r>
              <a:rPr lang="en-US" altLang="zh-CN">
                <a:latin typeface="+mj-ea"/>
              </a:rPr>
              <a:t>ST4000DM000</a:t>
            </a:r>
            <a:r>
              <a:rPr lang="zh-CN" altLang="en-US">
                <a:latin typeface="+mj-ea"/>
              </a:rPr>
              <a:t>型号</a:t>
            </a:r>
            <a:endParaRPr lang="en-US" altLang="zh-CN">
              <a:latin typeface="+mj-ea"/>
            </a:endParaRPr>
          </a:p>
          <a:p>
            <a:r>
              <a:rPr lang="en-US" altLang="zh-CN">
                <a:latin typeface="+mj-ea"/>
              </a:rPr>
              <a:t>3.17</a:t>
            </a:r>
            <a:r>
              <a:rPr lang="zh-CN" altLang="en-US">
                <a:latin typeface="+mj-ea"/>
              </a:rPr>
              <a:t>年全年正样本有</a:t>
            </a:r>
            <a:r>
              <a:rPr lang="en-US" altLang="zh-CN">
                <a:latin typeface="+mj-ea"/>
              </a:rPr>
              <a:t>1556</a:t>
            </a:r>
            <a:r>
              <a:rPr lang="zh-CN" altLang="en-US">
                <a:latin typeface="+mj-ea"/>
              </a:rPr>
              <a:t>个，总共</a:t>
            </a:r>
            <a:r>
              <a:rPr lang="en-US" altLang="zh-CN">
                <a:latin typeface="+mj-ea"/>
              </a:rPr>
              <a:t>31</a:t>
            </a:r>
            <a:r>
              <a:rPr lang="zh-CN" altLang="en-US">
                <a:latin typeface="+mj-ea"/>
              </a:rPr>
              <a:t>种型号，其中</a:t>
            </a:r>
            <a:r>
              <a:rPr lang="en-US" altLang="zh-CN">
                <a:latin typeface="+mj-ea"/>
              </a:rPr>
              <a:t>68%</a:t>
            </a:r>
            <a:r>
              <a:rPr lang="zh-CN" altLang="en-US">
                <a:latin typeface="+mj-ea"/>
              </a:rPr>
              <a:t>的都是</a:t>
            </a:r>
            <a:r>
              <a:rPr lang="en-US" altLang="zh-CN">
                <a:latin typeface="+mj-ea"/>
              </a:rPr>
              <a:t>ST4000DM000</a:t>
            </a:r>
            <a:r>
              <a:rPr lang="zh-CN" altLang="en-US">
                <a:latin typeface="+mj-ea"/>
              </a:rPr>
              <a:t>这个型号</a:t>
            </a:r>
            <a:endParaRPr lang="en-US" altLang="zh-CN">
              <a:latin typeface="+mj-ea"/>
            </a:endParaRPr>
          </a:p>
          <a:p>
            <a:endParaRPr lang="en" altLang="zh-CN" dirty="0">
              <a:latin typeface="+mj-ea"/>
            </a:endParaRPr>
          </a:p>
          <a:p>
            <a:endParaRPr kumimoji="0" lang="zh-CN" altLang="en-US" sz="2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ea"/>
              <a:cs typeface="+mj-cs"/>
              <a:sym typeface="Calibri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0B6D335-6447-2C4D-BA91-79BE9C83EA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461789"/>
            <a:ext cx="13004800" cy="1226868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ACAC1427-7421-7146-AACD-598E76AA06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5830" y="5446455"/>
            <a:ext cx="10388600" cy="363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434948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FDA5F62-A84B-A842-8708-4D2A92692FFC}"/>
              </a:ext>
            </a:extLst>
          </p:cNvPr>
          <p:cNvSpPr txBox="1"/>
          <p:nvPr/>
        </p:nvSpPr>
        <p:spPr>
          <a:xfrm>
            <a:off x="457201" y="1392382"/>
            <a:ext cx="12323618" cy="36009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139982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2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没有选择用故障前</a:t>
            </a:r>
            <a:r>
              <a:rPr kumimoji="0" lang="en-US" altLang="zh-CN" sz="2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5(10)</a:t>
            </a:r>
            <a:r>
              <a:rPr kumimoji="0" lang="zh-CN" altLang="en-US" sz="2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天内，作为训练集。</a:t>
            </a:r>
            <a:endParaRPr kumimoji="0" lang="en-US" altLang="zh-CN" sz="2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139982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2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之前想过把，</a:t>
            </a:r>
            <a:r>
              <a:rPr kumimoji="0" lang="en-US" altLang="zh-CN" sz="2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5</a:t>
            </a:r>
            <a:r>
              <a:rPr lang="en-US" altLang="zh-CN"/>
              <a:t>(10)</a:t>
            </a:r>
            <a:r>
              <a:rPr lang="zh-CN" altLang="en-US"/>
              <a:t>天作为窗口，来融合成新的样本。</a:t>
            </a:r>
            <a:r>
              <a:rPr lang="en-US" altLang="zh-CN"/>
              <a:t>(</a:t>
            </a:r>
            <a:r>
              <a:rPr lang="zh-CN" altLang="en-US"/>
              <a:t>例如最大值、均值、指数平滑</a:t>
            </a:r>
            <a:r>
              <a:rPr lang="en-US" altLang="zh-CN"/>
              <a:t>)</a:t>
            </a:r>
          </a:p>
          <a:p>
            <a:pPr marL="0" marR="0" indent="0" algn="l" defTabSz="139982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2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但测试了下，效果不好</a:t>
            </a:r>
            <a:endParaRPr kumimoji="0" lang="en-US" altLang="zh-CN" sz="2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139982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/>
              <a:t>认为最后一天坏的数据最有意义，有些属性可能是渐变的（可能最后</a:t>
            </a:r>
            <a:r>
              <a:rPr lang="en-US" altLang="zh-CN"/>
              <a:t>1</a:t>
            </a:r>
            <a:r>
              <a:rPr lang="zh-CN" altLang="en-US"/>
              <a:t>天和倒数</a:t>
            </a:r>
            <a:r>
              <a:rPr lang="en-US" altLang="zh-CN"/>
              <a:t>5</a:t>
            </a:r>
            <a:r>
              <a:rPr lang="zh-CN" altLang="en-US"/>
              <a:t>天区别不大，但最后</a:t>
            </a:r>
            <a:r>
              <a:rPr lang="en-US" altLang="zh-CN"/>
              <a:t>1</a:t>
            </a:r>
            <a:r>
              <a:rPr lang="zh-CN" altLang="en-US"/>
              <a:t>天和倒数</a:t>
            </a:r>
            <a:r>
              <a:rPr lang="en-US" altLang="zh-CN"/>
              <a:t>1</a:t>
            </a:r>
            <a:r>
              <a:rPr lang="zh-CN" altLang="en-US"/>
              <a:t>个月前区别很大），如果是渐变属性，可能是到了一定阈值导致硬盘故障。另一种，属性突变的话，肯定最后一天特征最显著。</a:t>
            </a:r>
            <a:endParaRPr lang="en-US" altLang="zh-CN"/>
          </a:p>
          <a:p>
            <a:pPr marL="0" marR="0" indent="0" algn="l" defTabSz="139982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/>
              <a:t>所以选取最后一天作为正样本，不打算融合几天属性。</a:t>
            </a:r>
            <a:endParaRPr lang="en-US" altLang="zh-CN"/>
          </a:p>
          <a:p>
            <a:pPr marL="0" marR="0" indent="0" algn="l" defTabSz="139982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2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139982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2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8863EB2-F5AE-1042-B387-900729BFBF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309" y="4546601"/>
            <a:ext cx="10642600" cy="477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820787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85B239F0-E89C-0F46-80A8-216B41E88B00}"/>
              </a:ext>
            </a:extLst>
          </p:cNvPr>
          <p:cNvSpPr txBox="1"/>
          <p:nvPr/>
        </p:nvSpPr>
        <p:spPr>
          <a:xfrm>
            <a:off x="1051560" y="1828800"/>
            <a:ext cx="11475720" cy="80021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r>
              <a:rPr lang="zh-CN" altLang="en-US"/>
              <a:t>标准化：将服从正态分布的特征值转换成标准正态分布，标准化需要计算特征的均值和标准差，公式表达为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13680AA-5EAA-4F4E-BBDB-1F82BE9986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2540" y="2228909"/>
            <a:ext cx="2735580" cy="1641348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852A94B4-66F3-8447-9E98-4F116F5E5191}"/>
              </a:ext>
            </a:extLst>
          </p:cNvPr>
          <p:cNvSpPr txBox="1"/>
          <p:nvPr/>
        </p:nvSpPr>
        <p:spPr>
          <a:xfrm>
            <a:off x="1005840" y="4572000"/>
            <a:ext cx="11315700" cy="80021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r>
              <a:rPr lang="zh-CN" altLang="en-US"/>
              <a:t>区间缩放：区间缩放法的思路有多种，常见的一种为利用两个最值进行缩放，公式表达为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97DB6D9-23D0-FE47-AF57-EE5D351D86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5420" y="5673852"/>
            <a:ext cx="2552700" cy="1124919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8F4E25D0-4D3B-834A-81A1-8CDE96FFFD89}"/>
              </a:ext>
            </a:extLst>
          </p:cNvPr>
          <p:cNvSpPr txBox="1"/>
          <p:nvPr/>
        </p:nvSpPr>
        <p:spPr>
          <a:xfrm>
            <a:off x="1051560" y="7726680"/>
            <a:ext cx="11871198" cy="80021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139982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2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试过标准化和区间缩放，区间缩放的方法，效果不好</a:t>
            </a:r>
            <a:endParaRPr kumimoji="0" lang="en-US" altLang="zh-CN" sz="2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139982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/>
              <a:t>选用标准化</a:t>
            </a:r>
            <a:endParaRPr kumimoji="0" lang="zh-CN" altLang="en-US" sz="2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97614306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3">
            <a:extLst>
              <a:ext uri="{FF2B5EF4-FFF2-40B4-BE49-F238E27FC236}">
                <a16:creationId xmlns:a16="http://schemas.microsoft.com/office/drawing/2014/main" id="{1BDA1978-B8EF-934C-9194-B17ABB0533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7741948"/>
            <a:ext cx="3657600" cy="75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E3750B8-ABF6-EB43-A69E-99BDF95A74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3776" y="7649791"/>
            <a:ext cx="4419600" cy="771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75707832-41BF-4847-99A8-556FC33C0809}"/>
              </a:ext>
            </a:extLst>
          </p:cNvPr>
          <p:cNvSpPr txBox="1"/>
          <p:nvPr/>
        </p:nvSpPr>
        <p:spPr>
          <a:xfrm>
            <a:off x="990600" y="1787236"/>
            <a:ext cx="10751127" cy="301621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混淆矩阵</a:t>
            </a:r>
            <a:r>
              <a:rPr lang="en-US" altLang="zh-CN" sz="2800">
                <a:latin typeface="微软雅黑" panose="020B0503020204020204" pitchFamily="34" charset="-122"/>
                <a:ea typeface="微软雅黑" panose="020B0503020204020204" pitchFamily="34" charset="-122"/>
              </a:rPr>
              <a:t>(Confusion Matrix)</a:t>
            </a: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：使用一个表格对分类器所预测的类别与其真实的类别的样本统计，分别为：</a:t>
            </a:r>
            <a:r>
              <a:rPr lang="en-US" altLang="zh-CN" sz="2800">
                <a:latin typeface="微软雅黑" panose="020B0503020204020204" pitchFamily="34" charset="-122"/>
                <a:ea typeface="微软雅黑" panose="020B0503020204020204" pitchFamily="34" charset="-122"/>
              </a:rPr>
              <a:t>TP</a:t>
            </a: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800">
                <a:latin typeface="微软雅黑" panose="020B0503020204020204" pitchFamily="34" charset="-122"/>
                <a:ea typeface="微软雅黑" panose="020B0503020204020204" pitchFamily="34" charset="-122"/>
              </a:rPr>
              <a:t>FN</a:t>
            </a: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800">
                <a:latin typeface="微软雅黑" panose="020B0503020204020204" pitchFamily="34" charset="-122"/>
                <a:ea typeface="微软雅黑" panose="020B0503020204020204" pitchFamily="34" charset="-122"/>
              </a:rPr>
              <a:t>FP</a:t>
            </a: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与</a:t>
            </a:r>
            <a:r>
              <a:rPr lang="en-US" altLang="zh-CN" sz="2800">
                <a:latin typeface="微软雅黑" panose="020B0503020204020204" pitchFamily="34" charset="-122"/>
                <a:ea typeface="微软雅黑" panose="020B0503020204020204" pitchFamily="34" charset="-122"/>
              </a:rPr>
              <a:t>TN</a:t>
            </a: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8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8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精确度</a:t>
            </a:r>
            <a:r>
              <a:rPr lang="en-US" altLang="zh-CN" sz="2800">
                <a:latin typeface="微软雅黑" panose="020B0503020204020204" pitchFamily="34" charset="-122"/>
                <a:ea typeface="微软雅黑" panose="020B0503020204020204" pitchFamily="34" charset="-122"/>
              </a:rPr>
              <a:t>(Precision)</a:t>
            </a: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2800">
                <a:latin typeface="微软雅黑" panose="020B0503020204020204" pitchFamily="34" charset="-122"/>
                <a:ea typeface="微软雅黑" panose="020B0503020204020204" pitchFamily="34" charset="-122"/>
              </a:rPr>
              <a:t>10/(10+13),</a:t>
            </a: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又称为积极预测值</a:t>
            </a:r>
            <a:endParaRPr lang="en-US" altLang="zh-CN" sz="28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召回率</a:t>
            </a:r>
            <a:r>
              <a:rPr lang="en-US" altLang="zh-CN" sz="2800">
                <a:latin typeface="微软雅黑" panose="020B0503020204020204" pitchFamily="34" charset="-122"/>
                <a:ea typeface="微软雅黑" panose="020B0503020204020204" pitchFamily="34" charset="-122"/>
              </a:rPr>
              <a:t>(Recall)</a:t>
            </a: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2800">
                <a:latin typeface="微软雅黑" panose="020B0503020204020204" pitchFamily="34" charset="-122"/>
                <a:ea typeface="微软雅黑" panose="020B0503020204020204" pitchFamily="34" charset="-122"/>
              </a:rPr>
              <a:t>10/(10+75)</a:t>
            </a:r>
          </a:p>
          <a:p>
            <a:endParaRPr lang="en-US" altLang="zh-CN" sz="28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800">
                <a:latin typeface="微软雅黑" panose="020B0503020204020204" pitchFamily="34" charset="-122"/>
                <a:ea typeface="微软雅黑" panose="020B0503020204020204" pitchFamily="34" charset="-122"/>
              </a:rPr>
              <a:t>F1</a:t>
            </a: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得分</a:t>
            </a:r>
            <a:r>
              <a:rPr lang="en-US" altLang="zh-CN" sz="2800">
                <a:latin typeface="微软雅黑" panose="020B0503020204020204" pitchFamily="34" charset="-122"/>
                <a:ea typeface="微软雅黑" panose="020B0503020204020204" pitchFamily="34" charset="-122"/>
              </a:rPr>
              <a:t>(F1 Score)</a:t>
            </a: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：精确度与找召回率的加权平均。</a:t>
            </a:r>
          </a:p>
        </p:txBody>
      </p:sp>
      <p:pic>
        <p:nvPicPr>
          <p:cNvPr id="6" name="Picture 6" descr="CARTæ··æ·ç©éµ">
            <a:extLst>
              <a:ext uri="{FF2B5EF4-FFF2-40B4-BE49-F238E27FC236}">
                <a16:creationId xmlns:a16="http://schemas.microsoft.com/office/drawing/2014/main" id="{2CB5B519-6FFC-3845-A0BC-315FCF44B2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7636" y="5817878"/>
            <a:ext cx="304800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图片 1">
            <a:extLst>
              <a:ext uri="{FF2B5EF4-FFF2-40B4-BE49-F238E27FC236}">
                <a16:creationId xmlns:a16="http://schemas.microsoft.com/office/drawing/2014/main" id="{8202A3BA-41ED-C94D-A3B7-B1851E0785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0746" y="5410684"/>
            <a:ext cx="2895600" cy="146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04503CEC-6781-AF4B-A9A6-06CEB97E138D}"/>
              </a:ext>
            </a:extLst>
          </p:cNvPr>
          <p:cNvSpPr txBox="1"/>
          <p:nvPr/>
        </p:nvSpPr>
        <p:spPr>
          <a:xfrm>
            <a:off x="854765" y="437322"/>
            <a:ext cx="1333698" cy="40011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0" marR="0" indent="0" algn="l" defTabSz="139982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2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评判标准</a:t>
            </a:r>
          </a:p>
        </p:txBody>
      </p:sp>
    </p:spTree>
    <p:extLst>
      <p:ext uri="{BB962C8B-B14F-4D97-AF65-F5344CB8AC3E}">
        <p14:creationId xmlns:p14="http://schemas.microsoft.com/office/powerpoint/2010/main" val="481157494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1399822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1399822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主题​​">
  <a:themeElements>
    <a:clrScheme name="Office 主题​​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主题​​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1399822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1399822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6748</TotalTime>
  <Words>3014</Words>
  <Application>Microsoft Macintosh PowerPoint</Application>
  <PresentationFormat>自定义</PresentationFormat>
  <Paragraphs>214</Paragraphs>
  <Slides>50</Slides>
  <Notes>20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50</vt:i4>
      </vt:variant>
    </vt:vector>
  </HeadingPairs>
  <TitlesOfParts>
    <vt:vector size="59" baseType="lpstr">
      <vt:lpstr>-apple-system</vt:lpstr>
      <vt:lpstr>Microsoft YaHei</vt:lpstr>
      <vt:lpstr>Microsoft YaHei</vt:lpstr>
      <vt:lpstr>poppins</vt:lpstr>
      <vt:lpstr>roboto</vt:lpstr>
      <vt:lpstr>Arial</vt:lpstr>
      <vt:lpstr>Arial Black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29672</dc:creator>
  <cp:lastModifiedBy>Microsoft Office User</cp:lastModifiedBy>
  <cp:revision>119</cp:revision>
  <dcterms:modified xsi:type="dcterms:W3CDTF">2019-07-17T09:58:12Z</dcterms:modified>
</cp:coreProperties>
</file>